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2524" r:id="rId5"/>
    <p:sldId id="2532" r:id="rId6"/>
    <p:sldId id="2469" r:id="rId7"/>
    <p:sldId id="2525" r:id="rId8"/>
    <p:sldId id="2523" r:id="rId9"/>
    <p:sldId id="2427" r:id="rId10"/>
    <p:sldId id="2431" r:id="rId11"/>
    <p:sldId id="2533" r:id="rId12"/>
    <p:sldId id="2534" r:id="rId13"/>
    <p:sldId id="2535" r:id="rId14"/>
    <p:sldId id="2536" r:id="rId15"/>
    <p:sldId id="2537" r:id="rId16"/>
    <p:sldId id="2538" r:id="rId17"/>
    <p:sldId id="2539" r:id="rId18"/>
    <p:sldId id="2540" r:id="rId19"/>
    <p:sldId id="2542" r:id="rId20"/>
    <p:sldId id="2543" r:id="rId21"/>
    <p:sldId id="2545" r:id="rId22"/>
    <p:sldId id="2546" r:id="rId23"/>
    <p:sldId id="2547" r:id="rId24"/>
    <p:sldId id="2548" r:id="rId25"/>
    <p:sldId id="2549" r:id="rId26"/>
    <p:sldId id="2550" r:id="rId27"/>
    <p:sldId id="2551" r:id="rId28"/>
    <p:sldId id="2552" r:id="rId29"/>
    <p:sldId id="253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74"/>
  </p:normalViewPr>
  <p:slideViewPr>
    <p:cSldViewPr snapToGrid="0" snapToObjects="1" showGuides="1">
      <p:cViewPr>
        <p:scale>
          <a:sx n="63" d="100"/>
          <a:sy n="63" d="100"/>
        </p:scale>
        <p:origin x="804" y="204"/>
      </p:cViewPr>
      <p:guideLst>
        <p:guide orient="horz" pos="2112"/>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5/8/2024</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5/8/2024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9664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3</a:t>
            </a:fld>
            <a:endParaRPr lang="en-US" dirty="0"/>
          </a:p>
        </p:txBody>
      </p:sp>
    </p:spTree>
    <p:extLst>
      <p:ext uri="{BB962C8B-B14F-4D97-AF65-F5344CB8AC3E}">
        <p14:creationId xmlns:p14="http://schemas.microsoft.com/office/powerpoint/2010/main" val="794987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FA0038-7055-434C-B6C4-B8C69565C600}" type="slidenum">
              <a:rPr lang="en-US" smtClean="0"/>
              <a:t>4</a:t>
            </a:fld>
            <a:endParaRPr lang="en-US" dirty="0"/>
          </a:p>
        </p:txBody>
      </p:sp>
    </p:spTree>
    <p:extLst>
      <p:ext uri="{BB962C8B-B14F-4D97-AF65-F5344CB8AC3E}">
        <p14:creationId xmlns:p14="http://schemas.microsoft.com/office/powerpoint/2010/main" val="1218447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FA0038-7055-434C-B6C4-B8C69565C600}" type="slidenum">
              <a:rPr lang="en-US" smtClean="0"/>
              <a:t>5</a:t>
            </a:fld>
            <a:endParaRPr lang="en-US" dirty="0"/>
          </a:p>
        </p:txBody>
      </p:sp>
    </p:spTree>
    <p:extLst>
      <p:ext uri="{BB962C8B-B14F-4D97-AF65-F5344CB8AC3E}">
        <p14:creationId xmlns:p14="http://schemas.microsoft.com/office/powerpoint/2010/main" val="1865031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FA0038-7055-434C-B6C4-B8C69565C600}" type="slidenum">
              <a:rPr lang="en-US" smtClean="0"/>
              <a:t>6</a:t>
            </a:fld>
            <a:endParaRPr lang="en-US" dirty="0"/>
          </a:p>
        </p:txBody>
      </p:sp>
    </p:spTree>
    <p:extLst>
      <p:ext uri="{BB962C8B-B14F-4D97-AF65-F5344CB8AC3E}">
        <p14:creationId xmlns:p14="http://schemas.microsoft.com/office/powerpoint/2010/main" val="4213257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FA0038-7055-434C-B6C4-B8C69565C600}" type="slidenum">
              <a:rPr lang="en-US" smtClean="0"/>
              <a:t>7</a:t>
            </a:fld>
            <a:endParaRPr lang="en-US" dirty="0"/>
          </a:p>
        </p:txBody>
      </p:sp>
    </p:spTree>
    <p:extLst>
      <p:ext uri="{BB962C8B-B14F-4D97-AF65-F5344CB8AC3E}">
        <p14:creationId xmlns:p14="http://schemas.microsoft.com/office/powerpoint/2010/main" val="2866272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6212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anchor="b">
            <a:noAutofit/>
          </a:bodyPr>
          <a:lstStyle>
            <a:lvl1pPr>
              <a:defRPr sz="8000"/>
            </a:lvl1pPr>
          </a:lstStyle>
          <a:p>
            <a:r>
              <a:rPr lang="en-US" dirty="0"/>
              <a:t>CLICK TO EDIT MASTER TITLE</a:t>
            </a:r>
          </a:p>
        </p:txBody>
      </p:sp>
      <p:sp>
        <p:nvSpPr>
          <p:cNvPr id="10" name="Text Placeholder 2">
            <a:extLst>
              <a:ext uri="{FF2B5EF4-FFF2-40B4-BE49-F238E27FC236}">
                <a16:creationId xmlns:a16="http://schemas.microsoft.com/office/drawing/2014/main" id="{860D9A71-4723-318F-C9C2-A78E2B694A70}"/>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20" name="Picture Placeholder 19">
            <a:extLst>
              <a:ext uri="{FF2B5EF4-FFF2-40B4-BE49-F238E27FC236}">
                <a16:creationId xmlns:a16="http://schemas.microsoft.com/office/drawing/2014/main" id="{49BF2D20-DAE2-42DC-9AB8-77B7B38D7307}"/>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11353800 w 11353800"/>
              <a:gd name="connsiteY5" fmla="*/ 0 h 5791201"/>
              <a:gd name="connsiteX6" fmla="*/ 11353800 w 11353800"/>
              <a:gd name="connsiteY6" fmla="*/ 5791200 h 5791201"/>
              <a:gd name="connsiteX7" fmla="*/ 6662737 w 11353800"/>
              <a:gd name="connsiteY7" fmla="*/ 5791200 h 5791201"/>
              <a:gd name="connsiteX8" fmla="*/ 6662737 w 11353800"/>
              <a:gd name="connsiteY8" fmla="*/ 2531373 h 5791201"/>
              <a:gd name="connsiteX9" fmla="*/ 1 w 11353800"/>
              <a:gd name="connsiteY9" fmla="*/ 2531373 h 5791201"/>
              <a:gd name="connsiteX10" fmla="*/ 1 w 11353800"/>
              <a:gd name="connsiteY10" fmla="*/ 5791200 h 5791201"/>
              <a:gd name="connsiteX11" fmla="*/ 0 w 11353800"/>
              <a:gd name="connsiteY11"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53800" h="5791201">
                <a:moveTo>
                  <a:pt x="1" y="5791200"/>
                </a:moveTo>
                <a:lnTo>
                  <a:pt x="6662737" y="5791200"/>
                </a:lnTo>
                <a:lnTo>
                  <a:pt x="6662737" y="5791201"/>
                </a:lnTo>
                <a:lnTo>
                  <a:pt x="1" y="5791201"/>
                </a:lnTo>
                <a:close/>
                <a:moveTo>
                  <a:pt x="0" y="0"/>
                </a:moveTo>
                <a:lnTo>
                  <a:pt x="11353800" y="0"/>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anchor="t">
            <a:noAutofit/>
          </a:bodyPr>
          <a:lstStyle>
            <a:lvl1pPr marL="0" indent="0" algn="ctr">
              <a:buNone/>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5486400"/>
            <a:ext cx="6548438" cy="304801"/>
          </a:xfrm>
        </p:spPr>
        <p:txBody>
          <a:bodyPr>
            <a:normAutofit/>
          </a:bodyPr>
          <a:lstStyle>
            <a:lvl1pPr marL="0" indent="0">
              <a:buNone/>
              <a:defRPr sz="1600" spc="300"/>
            </a:lvl1pPr>
          </a:lstStyle>
          <a:p>
            <a:pPr lvl="0"/>
            <a:r>
              <a:rPr lang="en-US" dirty="0"/>
              <a:t>WEBSITE GOES HERE</a:t>
            </a:r>
          </a:p>
        </p:txBody>
      </p:sp>
      <p:sp>
        <p:nvSpPr>
          <p:cNvPr id="9" name="Footer Placeholder 8">
            <a:extLst>
              <a:ext uri="{FF2B5EF4-FFF2-40B4-BE49-F238E27FC236}">
                <a16:creationId xmlns:a16="http://schemas.microsoft.com/office/drawing/2014/main" id="{D997E42D-5E17-7C76-9F7D-0B1EC402C337}"/>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F98B-2743-4B47-AE32-9926CC2BF549}"/>
              </a:ext>
            </a:extLst>
          </p:cNvPr>
          <p:cNvSpPr>
            <a:spLocks noGrp="1"/>
          </p:cNvSpPr>
          <p:nvPr>
            <p:ph type="title"/>
          </p:nvPr>
        </p:nvSpPr>
        <p:spPr>
          <a:xfrm>
            <a:off x="839788" y="365125"/>
            <a:ext cx="10515600" cy="1325563"/>
          </a:xfrm>
        </p:spPr>
        <p:txBody>
          <a:bodyP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AC6908B9-8BB9-5247-A9CC-EADBF62AB670}"/>
              </a:ext>
            </a:extLst>
          </p:cNvPr>
          <p:cNvSpPr>
            <a:spLocks noGrp="1"/>
          </p:cNvSpPr>
          <p:nvPr>
            <p:ph sz="half" idx="2"/>
          </p:nvPr>
        </p:nvSpPr>
        <p:spPr>
          <a:xfrm>
            <a:off x="839788" y="1885361"/>
            <a:ext cx="5157787" cy="430430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A5572680-8F07-DD43-A1EC-F836900FFE13}"/>
              </a:ext>
            </a:extLst>
          </p:cNvPr>
          <p:cNvSpPr>
            <a:spLocks noGrp="1"/>
          </p:cNvSpPr>
          <p:nvPr>
            <p:ph sz="quarter" idx="4"/>
          </p:nvPr>
        </p:nvSpPr>
        <p:spPr>
          <a:xfrm>
            <a:off x="6172200" y="1885361"/>
            <a:ext cx="5183188" cy="430430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2">
            <a:extLst>
              <a:ext uri="{FF2B5EF4-FFF2-40B4-BE49-F238E27FC236}">
                <a16:creationId xmlns:a16="http://schemas.microsoft.com/office/drawing/2014/main" id="{54CF5214-BAF8-8514-D9E3-DDD504A31BF5}"/>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7" name="Footer Placeholder 6">
            <a:extLst>
              <a:ext uri="{FF2B5EF4-FFF2-40B4-BE49-F238E27FC236}">
                <a16:creationId xmlns:a16="http://schemas.microsoft.com/office/drawing/2014/main" id="{A1000703-5040-3702-1528-F2226277CC9E}"/>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413889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hotos in Squares">
    <p:spTree>
      <p:nvGrpSpPr>
        <p:cNvPr id="1" name=""/>
        <p:cNvGrpSpPr/>
        <p:nvPr/>
      </p:nvGrpSpPr>
      <p:grpSpPr>
        <a:xfrm>
          <a:off x="0" y="0"/>
          <a:ext cx="0" cy="0"/>
          <a:chOff x="0" y="0"/>
          <a:chExt cx="0" cy="0"/>
        </a:xfrm>
      </p:grpSpPr>
      <p:sp>
        <p:nvSpPr>
          <p:cNvPr id="13" name="Picture placeholder"/>
          <p:cNvSpPr>
            <a:spLocks noGrp="1"/>
          </p:cNvSpPr>
          <p:nvPr>
            <p:ph type="pic" sz="quarter" idx="14"/>
          </p:nvPr>
        </p:nvSpPr>
        <p:spPr>
          <a:xfrm>
            <a:off x="6458601" y="-13063"/>
            <a:ext cx="4984597" cy="6881852"/>
          </a:xfrm>
          <a:custGeom>
            <a:avLst/>
            <a:gdLst>
              <a:gd name="connsiteX0" fmla="*/ 1503648 w 9969194"/>
              <a:gd name="connsiteY0" fmla="*/ 0 h 13763703"/>
              <a:gd name="connsiteX1" fmla="*/ 5527552 w 9969194"/>
              <a:gd name="connsiteY1" fmla="*/ 0 h 13763703"/>
              <a:gd name="connsiteX2" fmla="*/ 5527552 w 9969194"/>
              <a:gd name="connsiteY2" fmla="*/ 1227909 h 13763703"/>
              <a:gd name="connsiteX3" fmla="*/ 7022614 w 9969194"/>
              <a:gd name="connsiteY3" fmla="*/ 1227909 h 13763703"/>
              <a:gd name="connsiteX4" fmla="*/ 7022614 w 9969194"/>
              <a:gd name="connsiteY4" fmla="*/ 2794727 h 13763703"/>
              <a:gd name="connsiteX5" fmla="*/ 9969194 w 9969194"/>
              <a:gd name="connsiteY5" fmla="*/ 2794727 h 13763703"/>
              <a:gd name="connsiteX6" fmla="*/ 9969194 w 9969194"/>
              <a:gd name="connsiteY6" fmla="*/ 5957026 h 13763703"/>
              <a:gd name="connsiteX7" fmla="*/ 8950610 w 9969194"/>
              <a:gd name="connsiteY7" fmla="*/ 5957026 h 13763703"/>
              <a:gd name="connsiteX8" fmla="*/ 8950610 w 9969194"/>
              <a:gd name="connsiteY8" fmla="*/ 12565789 h 13763703"/>
              <a:gd name="connsiteX9" fmla="*/ 1869952 w 9969194"/>
              <a:gd name="connsiteY9" fmla="*/ 12565789 h 13763703"/>
              <a:gd name="connsiteX10" fmla="*/ 1869952 w 9969194"/>
              <a:gd name="connsiteY10" fmla="*/ 13763703 h 13763703"/>
              <a:gd name="connsiteX11" fmla="*/ 0 w 9969194"/>
              <a:gd name="connsiteY11" fmla="*/ 13763703 h 13763703"/>
              <a:gd name="connsiteX12" fmla="*/ 0 w 9969194"/>
              <a:gd name="connsiteY12" fmla="*/ 12096207 h 13763703"/>
              <a:gd name="connsiteX13" fmla="*/ 1503648 w 9969194"/>
              <a:gd name="connsiteY13" fmla="*/ 12096207 h 13763703"/>
              <a:gd name="connsiteX14" fmla="*/ 1503648 w 9969194"/>
              <a:gd name="connsiteY14" fmla="*/ 5147401 h 13763703"/>
              <a:gd name="connsiteX15" fmla="*/ 6808482 w 9969194"/>
              <a:gd name="connsiteY15" fmla="*/ 5147401 h 13763703"/>
              <a:gd name="connsiteX16" fmla="*/ 6808482 w 9969194"/>
              <a:gd name="connsiteY16" fmla="*/ 3088415 h 13763703"/>
              <a:gd name="connsiteX17" fmla="*/ 5160598 w 9969194"/>
              <a:gd name="connsiteY17" fmla="*/ 3088415 h 13763703"/>
              <a:gd name="connsiteX18" fmla="*/ 5160598 w 9969194"/>
              <a:gd name="connsiteY18" fmla="*/ 1436915 h 13763703"/>
              <a:gd name="connsiteX19" fmla="*/ 1503648 w 9969194"/>
              <a:gd name="connsiteY19" fmla="*/ 1436915 h 1376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69194" h="13763703">
                <a:moveTo>
                  <a:pt x="1503648" y="0"/>
                </a:moveTo>
                <a:lnTo>
                  <a:pt x="5527552" y="0"/>
                </a:lnTo>
                <a:lnTo>
                  <a:pt x="5527552" y="1227909"/>
                </a:lnTo>
                <a:lnTo>
                  <a:pt x="7022614" y="1227909"/>
                </a:lnTo>
                <a:lnTo>
                  <a:pt x="7022614" y="2794727"/>
                </a:lnTo>
                <a:lnTo>
                  <a:pt x="9969194" y="2794727"/>
                </a:lnTo>
                <a:lnTo>
                  <a:pt x="9969194" y="5957026"/>
                </a:lnTo>
                <a:lnTo>
                  <a:pt x="8950610" y="5957026"/>
                </a:lnTo>
                <a:lnTo>
                  <a:pt x="8950610" y="12565789"/>
                </a:lnTo>
                <a:lnTo>
                  <a:pt x="1869952" y="12565789"/>
                </a:lnTo>
                <a:lnTo>
                  <a:pt x="1869952" y="13763703"/>
                </a:lnTo>
                <a:lnTo>
                  <a:pt x="0" y="13763703"/>
                </a:lnTo>
                <a:lnTo>
                  <a:pt x="0" y="12096207"/>
                </a:lnTo>
                <a:lnTo>
                  <a:pt x="1503648" y="12096207"/>
                </a:lnTo>
                <a:lnTo>
                  <a:pt x="1503648" y="5147401"/>
                </a:lnTo>
                <a:lnTo>
                  <a:pt x="6808482" y="5147401"/>
                </a:lnTo>
                <a:lnTo>
                  <a:pt x="6808482" y="3088415"/>
                </a:lnTo>
                <a:lnTo>
                  <a:pt x="5160598" y="3088415"/>
                </a:lnTo>
                <a:lnTo>
                  <a:pt x="5160598" y="1436915"/>
                </a:lnTo>
                <a:lnTo>
                  <a:pt x="1503648" y="1436915"/>
                </a:lnTo>
                <a:close/>
              </a:path>
            </a:pathLst>
          </a:custGeom>
          <a:ln w="3175">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a:lvl1pPr>
          </a:lstStyle>
          <a:p>
            <a:r>
              <a:rPr lang="en-US" noProof="0"/>
              <a:t>Click icon to add picture</a:t>
            </a:r>
          </a:p>
        </p:txBody>
      </p:sp>
      <p:sp>
        <p:nvSpPr>
          <p:cNvPr id="7" name="Shape 223">
            <a:extLst>
              <a:ext uri="{FF2B5EF4-FFF2-40B4-BE49-F238E27FC236}">
                <a16:creationId xmlns:a16="http://schemas.microsoft.com/office/drawing/2014/main" id="{00159812-53E9-D848-9606-198A5B9858E2}"/>
              </a:ext>
            </a:extLst>
          </p:cNvPr>
          <p:cNvSpPr/>
          <p:nvPr userDrawn="1"/>
        </p:nvSpPr>
        <p:spPr>
          <a:xfrm>
            <a:off x="10491266" y="1562652"/>
            <a:ext cx="1562173" cy="1562173"/>
          </a:xfrm>
          <a:prstGeom prst="rect">
            <a:avLst/>
          </a:prstGeom>
          <a:ln w="38100">
            <a:solidFill>
              <a:schemeClr val="bg2"/>
            </a:solidFill>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dirty="0">
              <a:solidFill>
                <a:schemeClr val="bg2"/>
              </a:solidFill>
            </a:endParaRPr>
          </a:p>
        </p:txBody>
      </p:sp>
      <p:sp>
        <p:nvSpPr>
          <p:cNvPr id="8" name="Shape 224">
            <a:extLst>
              <a:ext uri="{FF2B5EF4-FFF2-40B4-BE49-F238E27FC236}">
                <a16:creationId xmlns:a16="http://schemas.microsoft.com/office/drawing/2014/main" id="{B6EC8FD8-5421-9645-9F0E-CBC6D7CF690B}"/>
              </a:ext>
            </a:extLst>
          </p:cNvPr>
          <p:cNvSpPr/>
          <p:nvPr userDrawn="1"/>
        </p:nvSpPr>
        <p:spPr>
          <a:xfrm>
            <a:off x="7144406" y="879573"/>
            <a:ext cx="662702" cy="662702"/>
          </a:xfrm>
          <a:prstGeom prst="rect">
            <a:avLst/>
          </a:prstGeom>
          <a:ln w="38100">
            <a:solidFill>
              <a:schemeClr val="bg2"/>
            </a:solidFill>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dirty="0">
              <a:solidFill>
                <a:schemeClr val="bg2"/>
              </a:solidFill>
            </a:endParaRPr>
          </a:p>
        </p:txBody>
      </p:sp>
      <p:sp>
        <p:nvSpPr>
          <p:cNvPr id="9" name="Shape 225">
            <a:extLst>
              <a:ext uri="{FF2B5EF4-FFF2-40B4-BE49-F238E27FC236}">
                <a16:creationId xmlns:a16="http://schemas.microsoft.com/office/drawing/2014/main" id="{FB52FD4B-1ED8-5C42-8013-FD61B2A3A2CB}"/>
              </a:ext>
            </a:extLst>
          </p:cNvPr>
          <p:cNvSpPr/>
          <p:nvPr userDrawn="1"/>
        </p:nvSpPr>
        <p:spPr>
          <a:xfrm>
            <a:off x="11488701" y="6383701"/>
            <a:ext cx="781358" cy="781358"/>
          </a:xfrm>
          <a:prstGeom prst="rect">
            <a:avLst/>
          </a:prstGeom>
          <a:ln w="38100">
            <a:solidFill>
              <a:schemeClr val="bg2"/>
            </a:solidFill>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dirty="0">
              <a:solidFill>
                <a:schemeClr val="bg2"/>
              </a:solidFill>
            </a:endParaRPr>
          </a:p>
        </p:txBody>
      </p:sp>
      <p:sp>
        <p:nvSpPr>
          <p:cNvPr id="14" name="Title 1">
            <a:extLst>
              <a:ext uri="{FF2B5EF4-FFF2-40B4-BE49-F238E27FC236}">
                <a16:creationId xmlns:a16="http://schemas.microsoft.com/office/drawing/2014/main" id="{69038DA1-6D5C-EA47-BDA4-388C0BC571DF}"/>
              </a:ext>
            </a:extLst>
          </p:cNvPr>
          <p:cNvSpPr>
            <a:spLocks noGrp="1"/>
          </p:cNvSpPr>
          <p:nvPr>
            <p:ph type="title" hasCustomPrompt="1"/>
          </p:nvPr>
        </p:nvSpPr>
        <p:spPr>
          <a:xfrm>
            <a:off x="1328737" y="786810"/>
            <a:ext cx="4008437" cy="1395208"/>
          </a:xfrm>
        </p:spPr>
        <p:txBody>
          <a:bodyPr lIns="0" anchor="b"/>
          <a:lstStyle/>
          <a:p>
            <a:r>
              <a:rPr lang="en-US" dirty="0"/>
              <a:t>TITLE GOES</a:t>
            </a:r>
            <a:br>
              <a:rPr lang="en-US" dirty="0"/>
            </a:br>
            <a:r>
              <a:rPr lang="en-US" dirty="0"/>
              <a:t>HERE</a:t>
            </a:r>
          </a:p>
        </p:txBody>
      </p:sp>
      <p:sp>
        <p:nvSpPr>
          <p:cNvPr id="15" name="Text Placeholder 11">
            <a:extLst>
              <a:ext uri="{FF2B5EF4-FFF2-40B4-BE49-F238E27FC236}">
                <a16:creationId xmlns:a16="http://schemas.microsoft.com/office/drawing/2014/main" id="{D7404C76-F118-6149-96DF-BF25D43E26AD}"/>
              </a:ext>
            </a:extLst>
          </p:cNvPr>
          <p:cNvSpPr>
            <a:spLocks noGrp="1"/>
          </p:cNvSpPr>
          <p:nvPr>
            <p:ph type="body" sz="quarter" idx="11"/>
          </p:nvPr>
        </p:nvSpPr>
        <p:spPr>
          <a:xfrm>
            <a:off x="1328738" y="3019352"/>
            <a:ext cx="4008437" cy="3099153"/>
          </a:xfrm>
        </p:spPr>
        <p:txBody>
          <a:bodyPr lIns="0">
            <a:normAutofit/>
          </a:bodyPr>
          <a:lstStyle>
            <a:lvl1pPr>
              <a:lnSpc>
                <a:spcPct val="150000"/>
              </a:lnSpc>
              <a:defRPr sz="1200" spc="0">
                <a:solidFill>
                  <a:schemeClr val="tx2"/>
                </a:solidFill>
              </a:defRPr>
            </a:lvl1pPr>
            <a:lvl2pPr>
              <a:lnSpc>
                <a:spcPct val="150000"/>
              </a:lnSpc>
              <a:defRPr sz="1100" spc="0">
                <a:solidFill>
                  <a:schemeClr val="tx2"/>
                </a:solidFill>
              </a:defRPr>
            </a:lvl2pPr>
            <a:lvl3pPr>
              <a:lnSpc>
                <a:spcPct val="150000"/>
              </a:lnSpc>
              <a:defRPr sz="1050" spc="0">
                <a:solidFill>
                  <a:schemeClr val="tx2"/>
                </a:solidFill>
              </a:defRPr>
            </a:lvl3pPr>
            <a:lvl4pPr>
              <a:lnSpc>
                <a:spcPct val="150000"/>
              </a:lnSpc>
              <a:defRPr sz="1000" spc="0">
                <a:solidFill>
                  <a:schemeClr val="tx2"/>
                </a:solidFill>
              </a:defRPr>
            </a:lvl4pPr>
            <a:lvl5pPr>
              <a:lnSpc>
                <a:spcPct val="150000"/>
              </a:lnSpc>
              <a:defRPr sz="100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1">
            <a:extLst>
              <a:ext uri="{FF2B5EF4-FFF2-40B4-BE49-F238E27FC236}">
                <a16:creationId xmlns:a16="http://schemas.microsoft.com/office/drawing/2014/main" id="{7205F80F-3B88-A44D-812A-11909F0C93D8}"/>
              </a:ext>
            </a:extLst>
          </p:cNvPr>
          <p:cNvSpPr>
            <a:spLocks noGrp="1"/>
          </p:cNvSpPr>
          <p:nvPr>
            <p:ph type="body" sz="quarter" idx="12" hasCustomPrompt="1"/>
          </p:nvPr>
        </p:nvSpPr>
        <p:spPr>
          <a:xfrm>
            <a:off x="1328738" y="2247679"/>
            <a:ext cx="4008437"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3" name="Text Placeholder 2">
            <a:extLst>
              <a:ext uri="{FF2B5EF4-FFF2-40B4-BE49-F238E27FC236}">
                <a16:creationId xmlns:a16="http://schemas.microsoft.com/office/drawing/2014/main" id="{27935BE1-FFA8-5263-EA27-46138F971B9E}"/>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4" name="Footer Placeholder 3">
            <a:extLst>
              <a:ext uri="{FF2B5EF4-FFF2-40B4-BE49-F238E27FC236}">
                <a16:creationId xmlns:a16="http://schemas.microsoft.com/office/drawing/2014/main" id="{8486477F-C803-A169-A862-0FBB704A9DB6}"/>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4141909845"/>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anchor="b">
            <a:noAutofit/>
          </a:bodyPr>
          <a:lstStyle>
            <a:lvl1pPr>
              <a:defRPr sz="6000"/>
            </a:lvl1pPr>
          </a:lstStyle>
          <a:p>
            <a:r>
              <a:rPr lang="en-US" dirty="0"/>
              <a:t>CLICK TO EDIT MASTER TITLE</a:t>
            </a:r>
          </a:p>
        </p:txBody>
      </p:sp>
      <p:sp>
        <p:nvSpPr>
          <p:cNvPr id="5" name="Subtitle 2">
            <a:extLst>
              <a:ext uri="{FF2B5EF4-FFF2-40B4-BE49-F238E27FC236}">
                <a16:creationId xmlns:a16="http://schemas.microsoft.com/office/drawing/2014/main" id="{CB11A616-4D84-4BF3-86C7-9F1BBDAD3A83}"/>
              </a:ext>
            </a:extLst>
          </p:cNvPr>
          <p:cNvSpPr>
            <a:spLocks noGrp="1"/>
          </p:cNvSpPr>
          <p:nvPr>
            <p:ph type="subTitle" idx="1"/>
          </p:nvPr>
        </p:nvSpPr>
        <p:spPr>
          <a:xfrm>
            <a:off x="838200" y="5486400"/>
            <a:ext cx="6548438" cy="69758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Text Placeholder 2">
            <a:extLst>
              <a:ext uri="{FF2B5EF4-FFF2-40B4-BE49-F238E27FC236}">
                <a16:creationId xmlns:a16="http://schemas.microsoft.com/office/drawing/2014/main" id="{780447B9-A1CD-B8D8-4FD3-A505B9ACD373}"/>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4" name="Footer Placeholder 3">
            <a:extLst>
              <a:ext uri="{FF2B5EF4-FFF2-40B4-BE49-F238E27FC236}">
                <a16:creationId xmlns:a16="http://schemas.microsoft.com/office/drawing/2014/main" id="{1FD79251-F5C6-C2BD-F8FF-834672C71122}"/>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3442725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Text Placeholder 2">
            <a:extLst>
              <a:ext uri="{FF2B5EF4-FFF2-40B4-BE49-F238E27FC236}">
                <a16:creationId xmlns:a16="http://schemas.microsoft.com/office/drawing/2014/main" id="{72FE91B6-3FF0-7E5D-54DA-F1738C53B034}"/>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6" name="Footer Placeholder 5">
            <a:extLst>
              <a:ext uri="{FF2B5EF4-FFF2-40B4-BE49-F238E27FC236}">
                <a16:creationId xmlns:a16="http://schemas.microsoft.com/office/drawing/2014/main" id="{46FC4073-3846-B3C7-13EA-D585D0241C4A}"/>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3034744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8200" y="21057"/>
            <a:ext cx="10515600" cy="98694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32308C8E-8848-0563-A020-43F3295C0055}"/>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4" name="Footer Placeholder 3">
            <a:extLst>
              <a:ext uri="{FF2B5EF4-FFF2-40B4-BE49-F238E27FC236}">
                <a16:creationId xmlns:a16="http://schemas.microsoft.com/office/drawing/2014/main" id="{3D2989D8-A347-81C7-32D9-E12299F63352}"/>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8650928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8200" y="21057"/>
            <a:ext cx="10515600" cy="98694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6B5E0DD3-854B-420F-ADA1-DED8ADDCC3A8}"/>
              </a:ext>
            </a:extLst>
          </p:cNvPr>
          <p:cNvSpPr>
            <a:spLocks noGrp="1"/>
          </p:cNvSpPr>
          <p:nvPr>
            <p:ph type="body" sz="quarter" idx="11"/>
          </p:nvPr>
        </p:nvSpPr>
        <p:spPr>
          <a:xfrm>
            <a:off x="1554163" y="2062956"/>
            <a:ext cx="9083675" cy="27320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
        <p:nvSpPr>
          <p:cNvPr id="4" name="Text Placeholder 2">
            <a:extLst>
              <a:ext uri="{FF2B5EF4-FFF2-40B4-BE49-F238E27FC236}">
                <a16:creationId xmlns:a16="http://schemas.microsoft.com/office/drawing/2014/main" id="{E5B803F5-45DF-1128-6100-2F10EB13F41E}"/>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5" name="Footer Placeholder 4">
            <a:extLst>
              <a:ext uri="{FF2B5EF4-FFF2-40B4-BE49-F238E27FC236}">
                <a16:creationId xmlns:a16="http://schemas.microsoft.com/office/drawing/2014/main" id="{DC308DF6-5037-363A-D495-7D49D3EE209B}"/>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181346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A5E4FE9-CEDE-F34D-924F-EB11B49749A2}"/>
              </a:ext>
            </a:extLst>
          </p:cNvPr>
          <p:cNvSpPr>
            <a:spLocks noGrp="1"/>
          </p:cNvSpPr>
          <p:nvPr>
            <p:ph sz="quarter" idx="10"/>
          </p:nvPr>
        </p:nvSpPr>
        <p:spPr>
          <a:xfrm>
            <a:off x="1363424" y="2367777"/>
            <a:ext cx="5056426" cy="3791433"/>
          </a:xfrm>
        </p:spPr>
        <p:txBody>
          <a:bodyPr/>
          <a:lstStyle/>
          <a:p>
            <a:pPr lvl="0"/>
            <a:r>
              <a:rPr lang="en-US"/>
              <a:t>Click to edit Master text styles</a:t>
            </a:r>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6790780" y="839972"/>
            <a:ext cx="4767262" cy="1342045"/>
          </a:xfrm>
        </p:spPr>
        <p:txBody>
          <a:bodyPr lIns="0" anchor="b"/>
          <a:lstStyle/>
          <a:p>
            <a:r>
              <a:rPr lang="en-US" dirty="0"/>
              <a:t>TITLE GOES</a:t>
            </a:r>
            <a:br>
              <a:rPr lang="en-US" dirty="0"/>
            </a:br>
            <a:r>
              <a:rPr lang="en-US" dirty="0"/>
              <a:t>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6790780" y="3019352"/>
            <a:ext cx="4767262" cy="3099153"/>
          </a:xfrm>
        </p:spPr>
        <p:txBody>
          <a:bodyPr lIns="0">
            <a:normAutofit/>
          </a:bodyPr>
          <a:lstStyle>
            <a:lvl1pPr>
              <a:lnSpc>
                <a:spcPct val="150000"/>
              </a:lnSpc>
              <a:defRPr sz="1200" spc="0">
                <a:solidFill>
                  <a:schemeClr val="tx2"/>
                </a:solidFill>
              </a:defRPr>
            </a:lvl1pPr>
            <a:lvl2pPr>
              <a:lnSpc>
                <a:spcPct val="150000"/>
              </a:lnSpc>
              <a:defRPr sz="1100" spc="0">
                <a:solidFill>
                  <a:schemeClr val="tx2"/>
                </a:solidFill>
              </a:defRPr>
            </a:lvl2pPr>
            <a:lvl3pPr>
              <a:lnSpc>
                <a:spcPct val="150000"/>
              </a:lnSpc>
              <a:defRPr sz="1050" spc="0">
                <a:solidFill>
                  <a:schemeClr val="tx2"/>
                </a:solidFill>
              </a:defRPr>
            </a:lvl3pPr>
            <a:lvl4pPr>
              <a:lnSpc>
                <a:spcPct val="150000"/>
              </a:lnSpc>
              <a:defRPr sz="1000" spc="0">
                <a:solidFill>
                  <a:schemeClr val="tx2"/>
                </a:solidFill>
              </a:defRPr>
            </a:lvl4pPr>
            <a:lvl5pPr>
              <a:lnSpc>
                <a:spcPct val="150000"/>
              </a:lnSpc>
              <a:defRPr sz="100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6790780" y="2247679"/>
            <a:ext cx="4767262"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3" name="Text Placeholder 2">
            <a:extLst>
              <a:ext uri="{FF2B5EF4-FFF2-40B4-BE49-F238E27FC236}">
                <a16:creationId xmlns:a16="http://schemas.microsoft.com/office/drawing/2014/main" id="{D199EF11-83C6-1E6E-D9A6-DD964B3D06CD}"/>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5" name="Footer Placeholder 4">
            <a:extLst>
              <a:ext uri="{FF2B5EF4-FFF2-40B4-BE49-F238E27FC236}">
                <a16:creationId xmlns:a16="http://schemas.microsoft.com/office/drawing/2014/main" id="{96D07588-E70B-5ECF-D859-7B2652D7036E}"/>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820781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838200" y="0"/>
            <a:ext cx="10896600" cy="1226916"/>
          </a:xfrm>
        </p:spPr>
        <p:txBody>
          <a:bodyPr anchor="b"/>
          <a:lstStyle>
            <a:lvl1pPr algn="ctr">
              <a:defRPr/>
            </a:lvl1pPr>
          </a:lstStyle>
          <a:p>
            <a:r>
              <a:rPr lang="en-US" dirty="0"/>
              <a:t>CLICK TO EDIT MASTER TITLE STYLE</a:t>
            </a:r>
          </a:p>
        </p:txBody>
      </p:sp>
      <p:sp>
        <p:nvSpPr>
          <p:cNvPr id="7" name="Content Placeholder 5">
            <a:extLst>
              <a:ext uri="{FF2B5EF4-FFF2-40B4-BE49-F238E27FC236}">
                <a16:creationId xmlns:a16="http://schemas.microsoft.com/office/drawing/2014/main" id="{D75C1F3A-BBBB-2946-BF9D-CD1C4898C830}"/>
              </a:ext>
            </a:extLst>
          </p:cNvPr>
          <p:cNvSpPr>
            <a:spLocks noGrp="1"/>
          </p:cNvSpPr>
          <p:nvPr>
            <p:ph sz="quarter" idx="10"/>
          </p:nvPr>
        </p:nvSpPr>
        <p:spPr>
          <a:xfrm>
            <a:off x="838200" y="1690688"/>
            <a:ext cx="10896600" cy="486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838200" y="1175657"/>
            <a:ext cx="10896600" cy="320447"/>
          </a:xfrm>
        </p:spPr>
        <p:txBody>
          <a:bodyPr anchor="ctr">
            <a:normAutofit/>
          </a:bodyPr>
          <a:lstStyle>
            <a:lvl1pPr marL="0" indent="0" algn="ctr">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ext Placeholder 2">
            <a:extLst>
              <a:ext uri="{FF2B5EF4-FFF2-40B4-BE49-F238E27FC236}">
                <a16:creationId xmlns:a16="http://schemas.microsoft.com/office/drawing/2014/main" id="{8DA51DAE-70D5-670E-0512-6D3D872790A2}"/>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5" name="Footer Placeholder 4">
            <a:extLst>
              <a:ext uri="{FF2B5EF4-FFF2-40B4-BE49-F238E27FC236}">
                <a16:creationId xmlns:a16="http://schemas.microsoft.com/office/drawing/2014/main" id="{41D15E8D-1FEC-DF9F-AFBC-45AC80A9DA4D}"/>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850829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anchor="b"/>
          <a:lstStyle/>
          <a:p>
            <a:r>
              <a:rPr lang="en-US" noProof="0"/>
              <a:t>Click to edit Master title style</a:t>
            </a:r>
          </a:p>
        </p:txBody>
      </p:sp>
      <p:sp>
        <p:nvSpPr>
          <p:cNvPr id="4" name="Content Placeholder 2">
            <a:extLst>
              <a:ext uri="{FF2B5EF4-FFF2-40B4-BE49-F238E27FC236}">
                <a16:creationId xmlns:a16="http://schemas.microsoft.com/office/drawing/2014/main" id="{51B3D6EB-0B4B-4C00-A78E-E618E038C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 name="Text Placeholder 2">
            <a:extLst>
              <a:ext uri="{FF2B5EF4-FFF2-40B4-BE49-F238E27FC236}">
                <a16:creationId xmlns:a16="http://schemas.microsoft.com/office/drawing/2014/main" id="{14B672F7-6F1E-B5F8-D111-799B2C4A5A32}"/>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7" name="Footer Placeholder 6">
            <a:extLst>
              <a:ext uri="{FF2B5EF4-FFF2-40B4-BE49-F238E27FC236}">
                <a16:creationId xmlns:a16="http://schemas.microsoft.com/office/drawing/2014/main" id="{75FB2EE8-F086-AC09-D4FF-5B41B4EAF107}"/>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3386122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anchor="b"/>
          <a:lstStyle/>
          <a:p>
            <a:r>
              <a:rPr lang="en-US" noProof="0"/>
              <a:t>Click to edit Master title style</a:t>
            </a:r>
          </a:p>
        </p:txBody>
      </p:sp>
      <p:sp>
        <p:nvSpPr>
          <p:cNvPr id="5" name="Text Placeholder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 name="Picture Placeholder 2">
            <a:extLst>
              <a:ext uri="{FF2B5EF4-FFF2-40B4-BE49-F238E27FC236}">
                <a16:creationId xmlns:a16="http://schemas.microsoft.com/office/drawing/2014/main" id="{B04B7B3E-1EE1-4212-9F4F-0C7DC6C1584F}"/>
              </a:ext>
            </a:extLst>
          </p:cNvPr>
          <p:cNvSpPr>
            <a:spLocks noGrp="1"/>
          </p:cNvSpPr>
          <p:nvPr>
            <p:ph type="pic" idx="11"/>
          </p:nvPr>
        </p:nvSpPr>
        <p:spPr>
          <a:xfrm>
            <a:off x="5180012"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3" name="Text Placeholder 2">
            <a:extLst>
              <a:ext uri="{FF2B5EF4-FFF2-40B4-BE49-F238E27FC236}">
                <a16:creationId xmlns:a16="http://schemas.microsoft.com/office/drawing/2014/main" id="{BDAF25DC-2220-A7C3-D7CF-C9BF7DC3E08E}"/>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4" name="Footer Placeholder 3">
            <a:extLst>
              <a:ext uri="{FF2B5EF4-FFF2-40B4-BE49-F238E27FC236}">
                <a16:creationId xmlns:a16="http://schemas.microsoft.com/office/drawing/2014/main" id="{30DD550B-8177-0A10-F8B5-965766F90986}"/>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3259013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ivider with Imag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EA8FB924-7820-A342-A545-0DFCE2908E1F}"/>
              </a:ext>
            </a:extLst>
          </p:cNvPr>
          <p:cNvSpPr>
            <a:spLocks noGrp="1"/>
          </p:cNvSpPr>
          <p:nvPr>
            <p:ph type="pic" sz="quarter" idx="13"/>
          </p:nvPr>
        </p:nvSpPr>
        <p:spPr>
          <a:xfrm>
            <a:off x="831850" y="0"/>
            <a:ext cx="1136015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451231 h 6858000"/>
              <a:gd name="connsiteX5" fmla="*/ 6277708 w 12192000"/>
              <a:gd name="connsiteY5" fmla="*/ 5451231 h 6858000"/>
              <a:gd name="connsiteX6" fmla="*/ 6277708 w 12192000"/>
              <a:gd name="connsiteY6" fmla="*/ 1481138 h 6858000"/>
              <a:gd name="connsiteX7" fmla="*/ 0 w 12192000"/>
              <a:gd name="connsiteY7" fmla="*/ 14811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5451231"/>
                </a:lnTo>
                <a:lnTo>
                  <a:pt x="6277708" y="5451231"/>
                </a:lnTo>
                <a:lnTo>
                  <a:pt x="6277708" y="1481138"/>
                </a:lnTo>
                <a:lnTo>
                  <a:pt x="0" y="1481138"/>
                </a:lnTo>
                <a:close/>
              </a:path>
            </a:pathLst>
          </a:custGeom>
          <a:solidFill>
            <a:schemeClr val="bg1">
              <a:lumMod val="95000"/>
            </a:schemeClr>
          </a:solidFill>
        </p:spPr>
        <p:txBody>
          <a:bodyPr wrap="square">
            <a:noAutofit/>
          </a:bodyPr>
          <a:lstStyle>
            <a:lvl1pPr marL="0" indent="0" algn="ctr">
              <a:buNone/>
              <a:defRPr sz="1400"/>
            </a:lvl1pPr>
          </a:lstStyle>
          <a:p>
            <a:r>
              <a:rPr lang="en-US"/>
              <a:t>Click icon to add picture</a:t>
            </a:r>
            <a:endParaRPr lang="en-US" dirty="0"/>
          </a:p>
        </p:txBody>
      </p:sp>
      <p:sp>
        <p:nvSpPr>
          <p:cNvPr id="2" name="Titl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Text Placeholder 2">
            <a:extLst>
              <a:ext uri="{FF2B5EF4-FFF2-40B4-BE49-F238E27FC236}">
                <a16:creationId xmlns:a16="http://schemas.microsoft.com/office/drawing/2014/main" id="{7F4DAD80-935E-1259-8337-9302BCD9A32D}"/>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6" name="Footer Placeholder 5">
            <a:extLst>
              <a:ext uri="{FF2B5EF4-FFF2-40B4-BE49-F238E27FC236}">
                <a16:creationId xmlns:a16="http://schemas.microsoft.com/office/drawing/2014/main" id="{CCC3A7E5-67D2-51AE-C09E-4EB06E74959E}"/>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132737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Tree>
    <p:extLst>
      <p:ext uri="{BB962C8B-B14F-4D97-AF65-F5344CB8AC3E}">
        <p14:creationId xmlns:p14="http://schemas.microsoft.com/office/powerpoint/2010/main" val="9118259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7CA2F9-D292-2A36-2C2B-01C0A5C15981}"/>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4" name="Footer Placeholder 3">
            <a:extLst>
              <a:ext uri="{FF2B5EF4-FFF2-40B4-BE49-F238E27FC236}">
                <a16:creationId xmlns:a16="http://schemas.microsoft.com/office/drawing/2014/main" id="{4C13771C-0245-E2F2-6D9B-A80890CD07E2}"/>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286972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EE4273-5B11-44D2-BB30-AB361AEA564E}"/>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8012252 w 11353800"/>
              <a:gd name="connsiteY5" fmla="*/ 0 h 5791201"/>
              <a:gd name="connsiteX6" fmla="*/ 8012252 w 11353800"/>
              <a:gd name="connsiteY6" fmla="*/ 1892595 h 5791201"/>
              <a:gd name="connsiteX7" fmla="*/ 11353800 w 11353800"/>
              <a:gd name="connsiteY7" fmla="*/ 1892595 h 5791201"/>
              <a:gd name="connsiteX8" fmla="*/ 11353800 w 11353800"/>
              <a:gd name="connsiteY8" fmla="*/ 5791200 h 5791201"/>
              <a:gd name="connsiteX9" fmla="*/ 6662737 w 11353800"/>
              <a:gd name="connsiteY9" fmla="*/ 5791200 h 5791201"/>
              <a:gd name="connsiteX10" fmla="*/ 6662737 w 11353800"/>
              <a:gd name="connsiteY10" fmla="*/ 2531373 h 5791201"/>
              <a:gd name="connsiteX11" fmla="*/ 1 w 11353800"/>
              <a:gd name="connsiteY11" fmla="*/ 2531373 h 5791201"/>
              <a:gd name="connsiteX12" fmla="*/ 1 w 11353800"/>
              <a:gd name="connsiteY12" fmla="*/ 5791200 h 5791201"/>
              <a:gd name="connsiteX13" fmla="*/ 0 w 11353800"/>
              <a:gd name="connsiteY13"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53800" h="5791201">
                <a:moveTo>
                  <a:pt x="1" y="5791200"/>
                </a:moveTo>
                <a:lnTo>
                  <a:pt x="6662737" y="5791200"/>
                </a:lnTo>
                <a:lnTo>
                  <a:pt x="6662737" y="5791201"/>
                </a:lnTo>
                <a:lnTo>
                  <a:pt x="1" y="5791201"/>
                </a:lnTo>
                <a:close/>
                <a:moveTo>
                  <a:pt x="0" y="0"/>
                </a:moveTo>
                <a:lnTo>
                  <a:pt x="8012252" y="0"/>
                </a:lnTo>
                <a:lnTo>
                  <a:pt x="8012252" y="1892595"/>
                </a:lnTo>
                <a:lnTo>
                  <a:pt x="11353800" y="1892595"/>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anchor="t">
            <a:noAutofit/>
          </a:bodyPr>
          <a:lstStyle>
            <a:lvl1pPr marL="0" indent="0" algn="ctr">
              <a:buNone/>
              <a:defRPr/>
            </a:lvl1p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1" y="3072985"/>
            <a:ext cx="6548438" cy="2413416"/>
          </a:xfrm>
        </p:spPr>
        <p:txBody>
          <a:bodyPr anchor="b">
            <a:noAutofit/>
          </a:bodyPr>
          <a:lstStyle>
            <a:lvl1pPr>
              <a:defRPr sz="6000"/>
            </a:lvl1pPr>
          </a:lstStyle>
          <a:p>
            <a:r>
              <a:rPr lang="en-US" dirty="0"/>
              <a:t>CLICK TO EDIT MASTER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199" y="5486401"/>
            <a:ext cx="6548439" cy="304800"/>
          </a:xfrm>
        </p:spPr>
        <p:txBody>
          <a:bodyPr>
            <a:normAutofit/>
          </a:bodyPr>
          <a:lstStyle>
            <a:lvl1pPr marL="0" indent="0">
              <a:buNone/>
              <a:defRPr sz="1600" spc="300"/>
            </a:lvl1pPr>
          </a:lstStyle>
          <a:p>
            <a:pPr lvl="0"/>
            <a:r>
              <a:rPr lang="en-US" dirty="0"/>
              <a:t>WEBSITE GOES HERE</a:t>
            </a:r>
          </a:p>
        </p:txBody>
      </p:sp>
      <p:sp>
        <p:nvSpPr>
          <p:cNvPr id="3" name="Text Placeholder 2">
            <a:extLst>
              <a:ext uri="{FF2B5EF4-FFF2-40B4-BE49-F238E27FC236}">
                <a16:creationId xmlns:a16="http://schemas.microsoft.com/office/drawing/2014/main" id="{407224C5-CBBF-C6D4-C9CD-4858D41B98C1}"/>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5" name="Footer Placeholder 4">
            <a:extLst>
              <a:ext uri="{FF2B5EF4-FFF2-40B4-BE49-F238E27FC236}">
                <a16:creationId xmlns:a16="http://schemas.microsoft.com/office/drawing/2014/main" id="{BE00C47D-B0AE-9E59-A1D3-21F8530029CB}"/>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50662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ivider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0C00A69-6129-E54C-B138-69D96462CE8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6682850 w 12192000"/>
              <a:gd name="connsiteY3" fmla="*/ 6858000 h 6858000"/>
              <a:gd name="connsiteX4" fmla="*/ 6682850 w 12192000"/>
              <a:gd name="connsiteY4" fmla="*/ 3259237 h 6858000"/>
              <a:gd name="connsiteX5" fmla="*/ 838200 w 12192000"/>
              <a:gd name="connsiteY5" fmla="*/ 3259237 h 6858000"/>
              <a:gd name="connsiteX6" fmla="*/ 8382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6682850" y="6858000"/>
                </a:lnTo>
                <a:lnTo>
                  <a:pt x="6682850" y="3259237"/>
                </a:lnTo>
                <a:lnTo>
                  <a:pt x="838200" y="3259237"/>
                </a:lnTo>
                <a:lnTo>
                  <a:pt x="838200" y="6858000"/>
                </a:lnTo>
                <a:lnTo>
                  <a:pt x="0" y="6858000"/>
                </a:lnTo>
                <a:close/>
              </a:path>
            </a:pathLst>
          </a:custGeom>
          <a:solidFill>
            <a:schemeClr val="bg1">
              <a:lumMod val="95000"/>
            </a:schemeClr>
          </a:solidFill>
        </p:spPr>
        <p:txBody>
          <a:bodyPr wrap="square" anchor="t">
            <a:noAutofit/>
          </a:bodyPr>
          <a:lstStyle>
            <a:lvl1pPr marL="0" indent="0" algn="ctr">
              <a:buNone/>
              <a:defRPr sz="1400"/>
            </a:lvl1pPr>
          </a:lstStyle>
          <a:p>
            <a:r>
              <a:rPr lang="en-US"/>
              <a:t>Click icon to add picture</a:t>
            </a:r>
            <a:endParaRPr lang="en-US" dirty="0"/>
          </a:p>
        </p:txBody>
      </p:sp>
      <p:sp>
        <p:nvSpPr>
          <p:cNvPr id="12" name="Title 1">
            <a:extLst>
              <a:ext uri="{FF2B5EF4-FFF2-40B4-BE49-F238E27FC236}">
                <a16:creationId xmlns:a16="http://schemas.microsoft.com/office/drawing/2014/main" id="{D985175C-7C48-9449-9A0A-088E9BCAE9BE}"/>
              </a:ext>
            </a:extLst>
          </p:cNvPr>
          <p:cNvSpPr>
            <a:spLocks noGrp="1"/>
          </p:cNvSpPr>
          <p:nvPr>
            <p:ph type="title" hasCustomPrompt="1"/>
          </p:nvPr>
        </p:nvSpPr>
        <p:spPr>
          <a:xfrm>
            <a:off x="1148373" y="3259237"/>
            <a:ext cx="5445858" cy="2852737"/>
          </a:xfrm>
        </p:spPr>
        <p:txBody>
          <a:bodyPr anchor="b">
            <a:normAutofit/>
          </a:bodyPr>
          <a:lstStyle>
            <a:lvl1pPr>
              <a:defRPr sz="4800"/>
            </a:lvl1pPr>
          </a:lstStyle>
          <a:p>
            <a:r>
              <a:rPr lang="en-US" dirty="0"/>
              <a:t>CLICK TO EDIT MASTER TITLE STYLE</a:t>
            </a:r>
          </a:p>
        </p:txBody>
      </p:sp>
      <p:sp>
        <p:nvSpPr>
          <p:cNvPr id="13" name="Text Placeholder 2">
            <a:extLst>
              <a:ext uri="{FF2B5EF4-FFF2-40B4-BE49-F238E27FC236}">
                <a16:creationId xmlns:a16="http://schemas.microsoft.com/office/drawing/2014/main" id="{44F669B5-8A24-5846-82A0-51E5506817FB}"/>
              </a:ext>
            </a:extLst>
          </p:cNvPr>
          <p:cNvSpPr>
            <a:spLocks noGrp="1"/>
          </p:cNvSpPr>
          <p:nvPr>
            <p:ph type="body" idx="1" hasCustomPrompt="1"/>
          </p:nvPr>
        </p:nvSpPr>
        <p:spPr>
          <a:xfrm>
            <a:off x="1148373" y="6138962"/>
            <a:ext cx="5445858" cy="580815"/>
          </a:xfrm>
        </p:spPr>
        <p:txBody>
          <a:bodyPr>
            <a:normAutofit/>
          </a:bodyPr>
          <a:lstStyle>
            <a:lvl1pPr marL="0" indent="0">
              <a:buNone/>
              <a:defRPr sz="1800" b="0" i="0" spc="300">
                <a:solidFill>
                  <a:schemeClr val="tx2"/>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mag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0" y="0"/>
            <a:ext cx="60960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1328737" y="786810"/>
            <a:ext cx="4008437" cy="1395208"/>
          </a:xfrm>
        </p:spPr>
        <p:txBody>
          <a:bodyPr lIns="0" anchor="b"/>
          <a:lstStyle/>
          <a:p>
            <a:r>
              <a:rPr lang="en-US" dirty="0"/>
              <a:t>TITLE GOES</a:t>
            </a:r>
            <a:br>
              <a:rPr lang="en-US" dirty="0"/>
            </a:br>
            <a:r>
              <a:rPr lang="en-US" dirty="0"/>
              <a:t>HERE</a:t>
            </a:r>
          </a:p>
        </p:txBody>
      </p:sp>
      <p:sp>
        <p:nvSpPr>
          <p:cNvPr id="12" name="Text Placeholder 11">
            <a:extLst>
              <a:ext uri="{FF2B5EF4-FFF2-40B4-BE49-F238E27FC236}">
                <a16:creationId xmlns:a16="http://schemas.microsoft.com/office/drawing/2014/main" id="{DA80A15A-88F2-2144-8707-F31DD26C52BD}"/>
              </a:ext>
            </a:extLst>
          </p:cNvPr>
          <p:cNvSpPr>
            <a:spLocks noGrp="1"/>
          </p:cNvSpPr>
          <p:nvPr>
            <p:ph type="body" sz="quarter" idx="11"/>
          </p:nvPr>
        </p:nvSpPr>
        <p:spPr>
          <a:xfrm>
            <a:off x="1328738" y="3019352"/>
            <a:ext cx="4008437" cy="3099153"/>
          </a:xfrm>
        </p:spPr>
        <p:txBody>
          <a:bodyPr lIns="0">
            <a:normAutofit/>
          </a:bodyPr>
          <a:lstStyle>
            <a:lvl1pPr>
              <a:lnSpc>
                <a:spcPct val="150000"/>
              </a:lnSpc>
              <a:defRPr sz="1600" spc="0">
                <a:solidFill>
                  <a:schemeClr val="tx2"/>
                </a:solidFill>
              </a:defRPr>
            </a:lvl1pPr>
            <a:lvl2pPr>
              <a:lnSpc>
                <a:spcPct val="150000"/>
              </a:lnSpc>
              <a:defRPr sz="1400" spc="0">
                <a:solidFill>
                  <a:schemeClr val="tx2"/>
                </a:solidFill>
              </a:defRPr>
            </a:lvl2pPr>
            <a:lvl3pPr>
              <a:lnSpc>
                <a:spcPct val="150000"/>
              </a:lnSpc>
              <a:defRPr sz="1200" spc="0">
                <a:solidFill>
                  <a:schemeClr val="tx2"/>
                </a:solidFill>
              </a:defRPr>
            </a:lvl3pPr>
            <a:lvl4pPr>
              <a:lnSpc>
                <a:spcPct val="150000"/>
              </a:lnSpc>
              <a:defRPr sz="1100" spc="0">
                <a:solidFill>
                  <a:schemeClr val="tx2"/>
                </a:solidFill>
              </a:defRPr>
            </a:lvl4pPr>
            <a:lvl5pPr>
              <a:lnSpc>
                <a:spcPct val="150000"/>
              </a:lnSpc>
              <a:defRPr sz="110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1328738" y="2247679"/>
            <a:ext cx="4008437"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ext Placeholder 2">
            <a:extLst>
              <a:ext uri="{FF2B5EF4-FFF2-40B4-BE49-F238E27FC236}">
                <a16:creationId xmlns:a16="http://schemas.microsoft.com/office/drawing/2014/main" id="{D3522F9F-EB81-A0A9-3124-03576F3C9406}"/>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5" name="Footer Placeholder 4">
            <a:extLst>
              <a:ext uri="{FF2B5EF4-FFF2-40B4-BE49-F238E27FC236}">
                <a16:creationId xmlns:a16="http://schemas.microsoft.com/office/drawing/2014/main" id="{51C6B880-736A-41D0-4CDF-906D0D32D4A1}"/>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38368498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6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ontent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38200" y="0"/>
            <a:ext cx="52578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
        <p:nvSpPr>
          <p:cNvPr id="4" name="Text Placeholder 2">
            <a:extLst>
              <a:ext uri="{FF2B5EF4-FFF2-40B4-BE49-F238E27FC236}">
                <a16:creationId xmlns:a16="http://schemas.microsoft.com/office/drawing/2014/main" id="{5CDB5228-26E3-B388-99AB-D6E28F6ED61C}"/>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5" name="Footer Placeholder 4">
            <a:extLst>
              <a:ext uri="{FF2B5EF4-FFF2-40B4-BE49-F238E27FC236}">
                <a16:creationId xmlns:a16="http://schemas.microsoft.com/office/drawing/2014/main" id="{50CDB750-8624-CF47-B512-2548F394EBC7}"/>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4374615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9295395-4EC9-4A2A-A4BF-5B0E3F1E9072}"/>
              </a:ext>
            </a:extLst>
          </p:cNvPr>
          <p:cNvSpPr>
            <a:spLocks noGrp="1"/>
          </p:cNvSpPr>
          <p:nvPr>
            <p:ph type="pic" sz="quarter" idx="12"/>
          </p:nvPr>
        </p:nvSpPr>
        <p:spPr>
          <a:xfrm>
            <a:off x="838200" y="0"/>
            <a:ext cx="11353800" cy="6858000"/>
          </a:xfrm>
          <a:custGeom>
            <a:avLst/>
            <a:gdLst>
              <a:gd name="connsiteX0" fmla="*/ 0 w 11353800"/>
              <a:gd name="connsiteY0" fmla="*/ 0 h 6858000"/>
              <a:gd name="connsiteX1" fmla="*/ 11353800 w 11353800"/>
              <a:gd name="connsiteY1" fmla="*/ 0 h 6858000"/>
              <a:gd name="connsiteX2" fmla="*/ 11353800 w 11353800"/>
              <a:gd name="connsiteY2" fmla="*/ 4947138 h 6858000"/>
              <a:gd name="connsiteX3" fmla="*/ 7133492 w 11353800"/>
              <a:gd name="connsiteY3" fmla="*/ 4947138 h 6858000"/>
              <a:gd name="connsiteX4" fmla="*/ 7133492 w 11353800"/>
              <a:gd name="connsiteY4" fmla="*/ 6858000 h 6858000"/>
              <a:gd name="connsiteX5" fmla="*/ 0 w 113538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0" h="6858000">
                <a:moveTo>
                  <a:pt x="0" y="0"/>
                </a:moveTo>
                <a:lnTo>
                  <a:pt x="11353800" y="0"/>
                </a:lnTo>
                <a:lnTo>
                  <a:pt x="11353800" y="4947138"/>
                </a:lnTo>
                <a:lnTo>
                  <a:pt x="7133492" y="4947138"/>
                </a:lnTo>
                <a:lnTo>
                  <a:pt x="7133492" y="6858000"/>
                </a:lnTo>
                <a:lnTo>
                  <a:pt x="0" y="68580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4C6DA884-7C48-8D49-9DFE-4CE990C95A09}"/>
              </a:ext>
            </a:extLst>
          </p:cNvPr>
          <p:cNvSpPr>
            <a:spLocks noGrp="1"/>
          </p:cNvSpPr>
          <p:nvPr>
            <p:ph type="body" sz="quarter" idx="11" hasCustomPrompt="1"/>
          </p:nvPr>
        </p:nvSpPr>
        <p:spPr>
          <a:xfrm>
            <a:off x="8281989" y="5829950"/>
            <a:ext cx="3558320" cy="628650"/>
          </a:xfrm>
        </p:spPr>
        <p:txBody>
          <a:bodyPr>
            <a:normAutofit/>
          </a:bodyPr>
          <a:lstStyle>
            <a:lvl1pPr marL="0" indent="0" algn="ctr">
              <a:lnSpc>
                <a:spcPct val="150000"/>
              </a:lnSpc>
              <a:buNone/>
              <a:defRPr sz="1200"/>
            </a:lvl1pPr>
            <a:lvl2pPr marL="457200" indent="0">
              <a:buNone/>
              <a:defRPr sz="900"/>
            </a:lvl2pPr>
            <a:lvl3pPr marL="914400" indent="0">
              <a:buNone/>
              <a:defRPr sz="800"/>
            </a:lvl3pPr>
            <a:lvl4pPr marL="1371600" indent="0">
              <a:buNone/>
              <a:defRPr sz="700"/>
            </a:lvl4pPr>
            <a:lvl5pPr marL="1828800" indent="0">
              <a:buNone/>
              <a:defRPr sz="700"/>
            </a:lvl5pPr>
          </a:lstStyle>
          <a:p>
            <a:pPr lvl="0"/>
            <a:r>
              <a:rPr lang="en-US" dirty="0"/>
              <a:t>Caption Goes Here</a:t>
            </a:r>
          </a:p>
        </p:txBody>
      </p:sp>
      <p:sp>
        <p:nvSpPr>
          <p:cNvPr id="6" name="Title 1">
            <a:extLst>
              <a:ext uri="{FF2B5EF4-FFF2-40B4-BE49-F238E27FC236}">
                <a16:creationId xmlns:a16="http://schemas.microsoft.com/office/drawing/2014/main" id="{EEFCCE50-D1A9-1249-AF64-BA06424C8034}"/>
              </a:ext>
            </a:extLst>
          </p:cNvPr>
          <p:cNvSpPr>
            <a:spLocks noGrp="1"/>
          </p:cNvSpPr>
          <p:nvPr>
            <p:ph type="title" hasCustomPrompt="1"/>
          </p:nvPr>
        </p:nvSpPr>
        <p:spPr>
          <a:xfrm>
            <a:off x="8296179" y="5250600"/>
            <a:ext cx="3545503" cy="564335"/>
          </a:xfrm>
        </p:spPr>
        <p:txBody>
          <a:bodyPr>
            <a:normAutofit/>
          </a:bodyPr>
          <a:lstStyle>
            <a:lvl1pPr algn="ctr">
              <a:defRPr sz="2800"/>
            </a:lvl1pPr>
          </a:lstStyle>
          <a:p>
            <a:r>
              <a:rPr lang="en-US" dirty="0"/>
              <a:t>TITLE GOES HERE</a:t>
            </a:r>
          </a:p>
        </p:txBody>
      </p:sp>
      <p:sp>
        <p:nvSpPr>
          <p:cNvPr id="3" name="Text Placeholder 2">
            <a:extLst>
              <a:ext uri="{FF2B5EF4-FFF2-40B4-BE49-F238E27FC236}">
                <a16:creationId xmlns:a16="http://schemas.microsoft.com/office/drawing/2014/main" id="{4A456811-6AF7-0E20-D7FA-553D839C0B72}"/>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4" name="Footer Placeholder 3">
            <a:extLst>
              <a:ext uri="{FF2B5EF4-FFF2-40B4-BE49-F238E27FC236}">
                <a16:creationId xmlns:a16="http://schemas.microsoft.com/office/drawing/2014/main" id="{4B314A5E-0111-C20E-9AD9-4CAB4D23DBE9}"/>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565262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A71C3BC6-F801-857C-8E0C-7DDA360BC9FB}"/>
              </a:ext>
            </a:extLst>
          </p:cNvPr>
          <p:cNvSpPr>
            <a:spLocks noGrp="1"/>
          </p:cNvSpPr>
          <p:nvPr>
            <p:ph type="pic" sz="quarter" idx="14"/>
          </p:nvPr>
        </p:nvSpPr>
        <p:spPr>
          <a:xfrm>
            <a:off x="838200" y="2627"/>
            <a:ext cx="11353799" cy="4631365"/>
          </a:xfrm>
          <a:custGeom>
            <a:avLst/>
            <a:gdLst>
              <a:gd name="connsiteX0" fmla="*/ 0 w 11353799"/>
              <a:gd name="connsiteY0" fmla="*/ 0 h 4631365"/>
              <a:gd name="connsiteX1" fmla="*/ 11353799 w 11353799"/>
              <a:gd name="connsiteY1" fmla="*/ 0 h 4631365"/>
              <a:gd name="connsiteX2" fmla="*/ 11353799 w 11353799"/>
              <a:gd name="connsiteY2" fmla="*/ 4631365 h 4631365"/>
              <a:gd name="connsiteX3" fmla="*/ 10892905 w 11353799"/>
              <a:gd name="connsiteY3" fmla="*/ 4631365 h 4631365"/>
              <a:gd name="connsiteX4" fmla="*/ 10892905 w 11353799"/>
              <a:gd name="connsiteY4" fmla="*/ 1965657 h 4631365"/>
              <a:gd name="connsiteX5" fmla="*/ 5773993 w 11353799"/>
              <a:gd name="connsiteY5" fmla="*/ 1965657 h 4631365"/>
              <a:gd name="connsiteX6" fmla="*/ 5773993 w 11353799"/>
              <a:gd name="connsiteY6" fmla="*/ 4631365 h 4631365"/>
              <a:gd name="connsiteX7" fmla="*/ 5118912 w 11353799"/>
              <a:gd name="connsiteY7" fmla="*/ 4631365 h 4631365"/>
              <a:gd name="connsiteX8" fmla="*/ 5118912 w 11353799"/>
              <a:gd name="connsiteY8" fmla="*/ 1965657 h 4631365"/>
              <a:gd name="connsiteX9" fmla="*/ 0 w 11353799"/>
              <a:gd name="connsiteY9" fmla="*/ 1965657 h 4631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53799" h="4631365">
                <a:moveTo>
                  <a:pt x="0" y="0"/>
                </a:moveTo>
                <a:lnTo>
                  <a:pt x="11353799" y="0"/>
                </a:lnTo>
                <a:lnTo>
                  <a:pt x="11353799" y="4631365"/>
                </a:lnTo>
                <a:lnTo>
                  <a:pt x="10892905" y="4631365"/>
                </a:lnTo>
                <a:lnTo>
                  <a:pt x="10892905" y="1965657"/>
                </a:lnTo>
                <a:lnTo>
                  <a:pt x="5773993" y="1965657"/>
                </a:lnTo>
                <a:lnTo>
                  <a:pt x="5773993" y="4631365"/>
                </a:lnTo>
                <a:lnTo>
                  <a:pt x="5118912" y="4631365"/>
                </a:lnTo>
                <a:lnTo>
                  <a:pt x="5118912" y="1965657"/>
                </a:lnTo>
                <a:lnTo>
                  <a:pt x="0" y="1965657"/>
                </a:lnTo>
                <a:close/>
              </a:path>
            </a:pathLst>
          </a:custGeom>
          <a:solidFill>
            <a:schemeClr val="bg1">
              <a:lumMod val="95000"/>
            </a:schemeClr>
          </a:solidFill>
        </p:spPr>
        <p:txBody>
          <a:bodyPr wrap="square">
            <a:noAutofit/>
          </a:bodyPr>
          <a:lstStyle>
            <a:lvl1pPr marL="0" indent="0" algn="ctr">
              <a:buNone/>
              <a:defRPr sz="1400"/>
            </a:lvl1pPr>
          </a:lstStyle>
          <a:p>
            <a:r>
              <a:rPr lang="en-US"/>
              <a:t>Click icon to add picture</a:t>
            </a:r>
            <a:endParaRPr lang="en-US" dirty="0"/>
          </a:p>
        </p:txBody>
      </p:sp>
      <p:sp>
        <p:nvSpPr>
          <p:cNvPr id="4" name="Text Placeholder 2">
            <a:extLst>
              <a:ext uri="{FF2B5EF4-FFF2-40B4-BE49-F238E27FC236}">
                <a16:creationId xmlns:a16="http://schemas.microsoft.com/office/drawing/2014/main" id="{E94B1A93-5100-5048-8230-09B3D176D183}"/>
              </a:ext>
            </a:extLst>
          </p:cNvPr>
          <p:cNvSpPr>
            <a:spLocks noGrp="1"/>
          </p:cNvSpPr>
          <p:nvPr>
            <p:ph type="body" idx="1"/>
          </p:nvPr>
        </p:nvSpPr>
        <p:spPr>
          <a:xfrm>
            <a:off x="1562100" y="2679700"/>
            <a:ext cx="4242611" cy="645001"/>
          </a:xfrm>
        </p:spPr>
        <p:txBody>
          <a:bodyPr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3">
            <a:extLst>
              <a:ext uri="{FF2B5EF4-FFF2-40B4-BE49-F238E27FC236}">
                <a16:creationId xmlns:a16="http://schemas.microsoft.com/office/drawing/2014/main" id="{8A037B8A-C781-9F40-A9F6-BCCD198DD34B}"/>
              </a:ext>
            </a:extLst>
          </p:cNvPr>
          <p:cNvSpPr>
            <a:spLocks noGrp="1"/>
          </p:cNvSpPr>
          <p:nvPr>
            <p:ph sz="half" idx="2"/>
          </p:nvPr>
        </p:nvSpPr>
        <p:spPr>
          <a:xfrm>
            <a:off x="1562100" y="3324700"/>
            <a:ext cx="4242611" cy="330469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66926CBF-E2B0-C44C-AD98-B15D17ADD5AF}"/>
              </a:ext>
            </a:extLst>
          </p:cNvPr>
          <p:cNvSpPr>
            <a:spLocks noGrp="1"/>
          </p:cNvSpPr>
          <p:nvPr>
            <p:ph type="body" sz="quarter" idx="3"/>
          </p:nvPr>
        </p:nvSpPr>
        <p:spPr>
          <a:xfrm>
            <a:off x="7467601" y="2679700"/>
            <a:ext cx="4072192" cy="645001"/>
          </a:xfrm>
        </p:spPr>
        <p:txBody>
          <a:bodyPr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318A1595-1A86-304F-A361-B3E4B06837FA}"/>
              </a:ext>
            </a:extLst>
          </p:cNvPr>
          <p:cNvSpPr>
            <a:spLocks noGrp="1"/>
          </p:cNvSpPr>
          <p:nvPr>
            <p:ph sz="quarter" idx="4"/>
          </p:nvPr>
        </p:nvSpPr>
        <p:spPr>
          <a:xfrm>
            <a:off x="7467601" y="3324700"/>
            <a:ext cx="4072192" cy="330469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18DEFE0B-9B5C-734D-8394-A770FAA615B3}"/>
              </a:ext>
            </a:extLst>
          </p:cNvPr>
          <p:cNvSpPr/>
          <p:nvPr userDrawn="1"/>
        </p:nvSpPr>
        <p:spPr>
          <a:xfrm>
            <a:off x="838200"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02390A6-F565-8844-A9B9-4C6ACB7857F5}"/>
              </a:ext>
            </a:extLst>
          </p:cNvPr>
          <p:cNvSpPr/>
          <p:nvPr userDrawn="1"/>
        </p:nvSpPr>
        <p:spPr>
          <a:xfrm>
            <a:off x="6742889"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6674C34-BF58-4A21-BEE1-52BA2A5DBB70}"/>
              </a:ext>
            </a:extLst>
          </p:cNvPr>
          <p:cNvSpPr>
            <a:spLocks noGrp="1"/>
          </p:cNvSpPr>
          <p:nvPr>
            <p:ph type="title"/>
          </p:nvPr>
        </p:nvSpPr>
        <p:spPr/>
        <p:txBody>
          <a:bodyPr/>
          <a:lstStyle/>
          <a:p>
            <a:r>
              <a:rPr lang="en-US"/>
              <a:t>Click to edit Master title style</a:t>
            </a:r>
          </a:p>
        </p:txBody>
      </p:sp>
      <p:sp>
        <p:nvSpPr>
          <p:cNvPr id="11" name="Text Placeholder 2">
            <a:extLst>
              <a:ext uri="{FF2B5EF4-FFF2-40B4-BE49-F238E27FC236}">
                <a16:creationId xmlns:a16="http://schemas.microsoft.com/office/drawing/2014/main" id="{5B9DBB42-C0AF-BA88-3E44-5D81D0468533}"/>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12" name="Footer Placeholder 11">
            <a:extLst>
              <a:ext uri="{FF2B5EF4-FFF2-40B4-BE49-F238E27FC236}">
                <a16:creationId xmlns:a16="http://schemas.microsoft.com/office/drawing/2014/main" id="{60BB105E-34AD-3B20-BA4B-F2896C2BFBA2}"/>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241760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ADF8-C269-5D42-A626-BE35303B98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E7CE01-A53E-894C-9672-25D8CB7D5F89}"/>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81B6C343-7B00-3AEC-3ED2-310084346664}"/>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7" name="Footer Placeholder 6">
            <a:extLst>
              <a:ext uri="{FF2B5EF4-FFF2-40B4-BE49-F238E27FC236}">
                <a16:creationId xmlns:a16="http://schemas.microsoft.com/office/drawing/2014/main" id="{D501290A-034A-F4BD-B23D-0BCD0540BB41}"/>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61417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F98B-2743-4B47-AE32-9926CC2BF549}"/>
              </a:ext>
            </a:extLst>
          </p:cNvPr>
          <p:cNvSpPr>
            <a:spLocks noGrp="1"/>
          </p:cNvSpPr>
          <p:nvPr>
            <p:ph type="title"/>
          </p:nvPr>
        </p:nvSpPr>
        <p:spPr>
          <a:xfrm>
            <a:off x="839788" y="365125"/>
            <a:ext cx="10515600" cy="1325563"/>
          </a:xfrm>
        </p:spPr>
        <p:txBody>
          <a:bodyPr/>
          <a:lstStyle>
            <a:lvl1pPr>
              <a:defRPr>
                <a:solidFill>
                  <a:schemeClr val="tx2"/>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9F824E8-8F6B-3D44-A59E-3179A03A787F}"/>
              </a:ext>
            </a:extLst>
          </p:cNvPr>
          <p:cNvSpPr>
            <a:spLocks noGrp="1"/>
          </p:cNvSpPr>
          <p:nvPr>
            <p:ph type="body" idx="1"/>
          </p:nvPr>
        </p:nvSpPr>
        <p:spPr>
          <a:xfrm>
            <a:off x="839788" y="1681163"/>
            <a:ext cx="5157787"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908B9-8BB9-5247-A9CC-EADBF62AB670}"/>
              </a:ext>
            </a:extLst>
          </p:cNvPr>
          <p:cNvSpPr>
            <a:spLocks noGrp="1"/>
          </p:cNvSpPr>
          <p:nvPr>
            <p:ph sz="half" idx="2"/>
          </p:nvPr>
        </p:nvSpPr>
        <p:spPr>
          <a:xfrm>
            <a:off x="839788" y="2505075"/>
            <a:ext cx="5157787"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17E1808-3255-6342-8F11-708C178C6864}"/>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572680-8F07-DD43-A1EC-F836900FFE13}"/>
              </a:ext>
            </a:extLst>
          </p:cNvPr>
          <p:cNvSpPr>
            <a:spLocks noGrp="1"/>
          </p:cNvSpPr>
          <p:nvPr>
            <p:ph sz="quarter" idx="4"/>
          </p:nvPr>
        </p:nvSpPr>
        <p:spPr>
          <a:xfrm>
            <a:off x="6172200" y="2505075"/>
            <a:ext cx="5183188"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a:extLst>
              <a:ext uri="{FF2B5EF4-FFF2-40B4-BE49-F238E27FC236}">
                <a16:creationId xmlns:a16="http://schemas.microsoft.com/office/drawing/2014/main" id="{9FF4A16E-398B-0ACC-EC1B-8E5E2D872952}"/>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10" name="Footer Placeholder 9">
            <a:extLst>
              <a:ext uri="{FF2B5EF4-FFF2-40B4-BE49-F238E27FC236}">
                <a16:creationId xmlns:a16="http://schemas.microsoft.com/office/drawing/2014/main" id="{CFCDBD04-BDA1-3ED9-D460-DCB6842CE342}"/>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3257765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rot="16200000">
            <a:off x="-678794" y="4213707"/>
            <a:ext cx="2194560" cy="283464"/>
          </a:xfrm>
          <a:prstGeom prst="rect">
            <a:avLst/>
          </a:prstGeom>
        </p:spPr>
        <p:txBody>
          <a:bodyPr vert="horz" lIns="91440" tIns="45720" rIns="91440" bIns="45720" rtlCol="0" anchor="ctr"/>
          <a:lstStyle>
            <a:lvl1pPr algn="l">
              <a:defRPr sz="1600" b="1" cap="all" baseline="0">
                <a:solidFill>
                  <a:schemeClr val="tx1"/>
                </a:solidFill>
                <a:latin typeface="+mj-lt"/>
              </a:defRPr>
            </a:lvl1pPr>
          </a:lstStyle>
          <a:p>
            <a:r>
              <a:rPr lang="en-US" dirty="0"/>
              <a:t>Margie's Travel</a:t>
            </a:r>
          </a:p>
        </p:txBody>
      </p:sp>
      <p:sp>
        <p:nvSpPr>
          <p:cNvPr id="16" name="Shape 62">
            <a:extLst>
              <a:ext uri="{FF2B5EF4-FFF2-40B4-BE49-F238E27FC236}">
                <a16:creationId xmlns:a16="http://schemas.microsoft.com/office/drawing/2014/main" id="{2C8F251E-BB08-9D42-8813-D3CD1AE6AF9A}"/>
              </a:ext>
            </a:extLst>
          </p:cNvPr>
          <p:cNvSpPr/>
          <p:nvPr userDrawn="1"/>
        </p:nvSpPr>
        <p:spPr>
          <a:xfrm flipV="1">
            <a:off x="419100" y="798384"/>
            <a:ext cx="1" cy="2188805"/>
          </a:xfrm>
          <a:prstGeom prst="line">
            <a:avLst/>
          </a:prstGeom>
          <a:ln w="3810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7" name="Shape 42">
            <a:extLst>
              <a:ext uri="{FF2B5EF4-FFF2-40B4-BE49-F238E27FC236}">
                <a16:creationId xmlns:a16="http://schemas.microsoft.com/office/drawing/2014/main" id="{3890D1E5-941D-C642-A000-669C7923941B}"/>
              </a:ext>
            </a:extLst>
          </p:cNvPr>
          <p:cNvSpPr txBox="1">
            <a:spLocks/>
          </p:cNvSpPr>
          <p:nvPr userDrawn="1"/>
        </p:nvSpPr>
        <p:spPr>
          <a:xfrm>
            <a:off x="158397" y="77222"/>
            <a:ext cx="521406" cy="247651"/>
          </a:xfrm>
          <a:prstGeom prst="rect">
            <a:avLst/>
          </a:prstGeom>
        </p:spPr>
        <p:txBody>
          <a:bodyPr/>
          <a:lstStyle>
            <a:defPPr>
              <a:defRPr lang="en-US"/>
            </a:defPPr>
            <a:lvl1pPr marL="0" algn="l" defTabSz="914400" rtl="0" eaLnBrk="1" latinLnBrk="0" hangingPunct="1">
              <a:defRPr sz="1800" kern="1200">
                <a:solidFill>
                  <a:srgbClr val="C1C0B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6CB4B4D-7CA3-9044-876B-883B54F8677D}" type="slidenum">
              <a:rPr lang="en-US" sz="1050" smtClean="0">
                <a:solidFill>
                  <a:schemeClr val="tx2"/>
                </a:solidFill>
              </a:rPr>
              <a:pPr algn="ctr"/>
              <a:t>‹#›</a:t>
            </a:fld>
            <a:endParaRPr lang="en-US" sz="1050" dirty="0">
              <a:solidFill>
                <a:schemeClr val="tx2"/>
              </a:solidFill>
            </a:endParaRPr>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651" r:id="rId2"/>
    <p:sldLayoutId id="2147483674" r:id="rId3"/>
    <p:sldLayoutId id="2147483660" r:id="rId4"/>
    <p:sldLayoutId id="2147483670" r:id="rId5"/>
    <p:sldLayoutId id="2147483669" r:id="rId6"/>
    <p:sldLayoutId id="2147483664" r:id="rId7"/>
    <p:sldLayoutId id="2147483650" r:id="rId8"/>
    <p:sldLayoutId id="2147483653" r:id="rId9"/>
    <p:sldLayoutId id="2147483680" r:id="rId10"/>
    <p:sldLayoutId id="2147483666" r:id="rId11"/>
    <p:sldLayoutId id="2147483678" r:id="rId12"/>
    <p:sldLayoutId id="2147483679" r:id="rId13"/>
    <p:sldLayoutId id="2147483672" r:id="rId14"/>
    <p:sldLayoutId id="2147483683" r:id="rId15"/>
    <p:sldLayoutId id="2147483663" r:id="rId16"/>
    <p:sldLayoutId id="2147483675" r:id="rId17"/>
    <p:sldLayoutId id="2147483681" r:id="rId18"/>
    <p:sldLayoutId id="2147483682" r:id="rId19"/>
    <p:sldLayoutId id="2147483671" r:id="rId20"/>
    <p:sldLayoutId id="2147483677" r:id="rId21"/>
    <p:sldLayoutId id="2147483676" r:id="rId22"/>
  </p:sldLayoutIdLst>
  <p:hf sldNum="0" hdr="0" dt="0"/>
  <p:txStyles>
    <p:titleStyle>
      <a:lvl1pPr algn="l" defTabSz="914400" rtl="0" eaLnBrk="1" latinLnBrk="0" hangingPunct="1">
        <a:lnSpc>
          <a:spcPct val="90000"/>
        </a:lnSpc>
        <a:spcBef>
          <a:spcPct val="0"/>
        </a:spcBef>
        <a:buNone/>
        <a:defRPr sz="4400" b="1" i="0" kern="1200" cap="all" spc="-150" baseline="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1ABD-7339-4C70-82A3-696BE8EF14DF}"/>
              </a:ext>
            </a:extLst>
          </p:cNvPr>
          <p:cNvSpPr>
            <a:spLocks noGrp="1"/>
          </p:cNvSpPr>
          <p:nvPr>
            <p:ph type="title"/>
          </p:nvPr>
        </p:nvSpPr>
        <p:spPr>
          <a:xfrm>
            <a:off x="838200" y="2655077"/>
            <a:ext cx="6548438" cy="2831323"/>
          </a:xfrm>
        </p:spPr>
        <p:txBody>
          <a:bodyPr/>
          <a:lstStyle/>
          <a:p>
            <a:r>
              <a:rPr lang="en-US" sz="3600" dirty="0"/>
              <a:t>Leading the Charge: Predicting the Demand for Electric Vehicles and Chargers in Washington State</a:t>
            </a:r>
          </a:p>
        </p:txBody>
      </p:sp>
      <p:sp>
        <p:nvSpPr>
          <p:cNvPr id="25" name="Footer Placeholder 24">
            <a:extLst>
              <a:ext uri="{FF2B5EF4-FFF2-40B4-BE49-F238E27FC236}">
                <a16:creationId xmlns:a16="http://schemas.microsoft.com/office/drawing/2014/main" id="{3F7055B0-9500-81D7-4599-E0360F026897}"/>
              </a:ext>
            </a:extLst>
          </p:cNvPr>
          <p:cNvSpPr>
            <a:spLocks noGrp="1"/>
          </p:cNvSpPr>
          <p:nvPr>
            <p:ph type="ftr" sz="quarter" idx="17"/>
          </p:nvPr>
        </p:nvSpPr>
        <p:spPr>
          <a:xfrm rot="16200000">
            <a:off x="-678794" y="4213707"/>
            <a:ext cx="2194560" cy="283464"/>
          </a:xfrm>
        </p:spPr>
        <p:txBody>
          <a:bodyPr/>
          <a:lstStyle/>
          <a:p>
            <a:r>
              <a:rPr lang="en-US" dirty="0"/>
              <a:t>MIS 637</a:t>
            </a:r>
          </a:p>
        </p:txBody>
      </p:sp>
      <p:pic>
        <p:nvPicPr>
          <p:cNvPr id="5" name="Picture Placeholder 4" descr="Woman walking in big city">
            <a:extLst>
              <a:ext uri="{FF2B5EF4-FFF2-40B4-BE49-F238E27FC236}">
                <a16:creationId xmlns:a16="http://schemas.microsoft.com/office/drawing/2014/main" id="{ECA3BA48-F34B-6346-ABF0-1EE5BC4FF2B8}"/>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t="56" b="56"/>
          <a:stretch/>
        </p:blipFill>
        <p:spPr>
          <a:xfrm>
            <a:off x="838200" y="0"/>
            <a:ext cx="11353800" cy="5791201"/>
          </a:xfrm>
        </p:spPr>
      </p:pic>
    </p:spTree>
    <p:extLst>
      <p:ext uri="{BB962C8B-B14F-4D97-AF65-F5344CB8AC3E}">
        <p14:creationId xmlns:p14="http://schemas.microsoft.com/office/powerpoint/2010/main" val="2439656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graph with a line&#10;&#10;Description automatically generated">
            <a:extLst>
              <a:ext uri="{FF2B5EF4-FFF2-40B4-BE49-F238E27FC236}">
                <a16:creationId xmlns:a16="http://schemas.microsoft.com/office/drawing/2014/main" id="{B625667B-EDE5-3241-3A60-3E0333AD1094}"/>
              </a:ext>
            </a:extLst>
          </p:cNvPr>
          <p:cNvPicPr>
            <a:picLocks noGrp="1" noChangeAspect="1"/>
          </p:cNvPicPr>
          <p:nvPr>
            <p:ph sz="quarter" idx="10"/>
          </p:nvPr>
        </p:nvPicPr>
        <p:blipFill rotWithShape="1">
          <a:blip r:embed="rId2"/>
          <a:srcRect r="9649" b="3"/>
          <a:stretch/>
        </p:blipFill>
        <p:spPr>
          <a:xfrm>
            <a:off x="1363424" y="2367777"/>
            <a:ext cx="5056426" cy="3791433"/>
          </a:xfrm>
          <a:noFill/>
        </p:spPr>
      </p:pic>
      <p:sp>
        <p:nvSpPr>
          <p:cNvPr id="16" name="Title 2">
            <a:extLst>
              <a:ext uri="{FF2B5EF4-FFF2-40B4-BE49-F238E27FC236}">
                <a16:creationId xmlns:a16="http://schemas.microsoft.com/office/drawing/2014/main" id="{47B8424E-D835-FE83-B878-A1C227745B12}"/>
              </a:ext>
            </a:extLst>
          </p:cNvPr>
          <p:cNvSpPr>
            <a:spLocks noGrp="1"/>
          </p:cNvSpPr>
          <p:nvPr>
            <p:ph type="title"/>
          </p:nvPr>
        </p:nvSpPr>
        <p:spPr>
          <a:xfrm>
            <a:off x="6790780" y="839972"/>
            <a:ext cx="4767262" cy="1342045"/>
          </a:xfrm>
        </p:spPr>
        <p:txBody>
          <a:bodyPr anchor="b">
            <a:normAutofit/>
          </a:bodyPr>
          <a:lstStyle/>
          <a:p>
            <a:r>
              <a:rPr lang="en-US" sz="3100"/>
              <a:t>Electronic vehicles on the road</a:t>
            </a:r>
          </a:p>
        </p:txBody>
      </p:sp>
      <p:sp>
        <p:nvSpPr>
          <p:cNvPr id="18" name="Text Placeholder 3">
            <a:extLst>
              <a:ext uri="{FF2B5EF4-FFF2-40B4-BE49-F238E27FC236}">
                <a16:creationId xmlns:a16="http://schemas.microsoft.com/office/drawing/2014/main" id="{A0D6FEA2-7CDB-B402-C3CE-047C894878C1}"/>
              </a:ext>
            </a:extLst>
          </p:cNvPr>
          <p:cNvSpPr>
            <a:spLocks noGrp="1"/>
          </p:cNvSpPr>
          <p:nvPr>
            <p:ph type="body" sz="quarter" idx="11"/>
          </p:nvPr>
        </p:nvSpPr>
        <p:spPr>
          <a:xfrm>
            <a:off x="6790780" y="3019352"/>
            <a:ext cx="4767262" cy="3099153"/>
          </a:xfrm>
        </p:spPr>
        <p:txBody>
          <a:bodyPr>
            <a:normAutofit/>
          </a:bodyPr>
          <a:lstStyle/>
          <a:p>
            <a:r>
              <a:rPr lang="en-US"/>
              <a:t>As we can see above, the amount of electric vehicles on Washington State roads have been increasing exponentially over the past 10 years. On a high level, this confirms that Washington State has the necessary demand trend for electric vehicles to make investing in it profitable for an EV charging company. Since our data goes back as far as 2010, the count starts with 0 in 2010. However, it is important to note that this does not necessarily mean that there weren't any electric vehicles on the road in 2010. We are simply taking 2010 as our starting point and therefore the counts are relative.</a:t>
            </a:r>
            <a:endParaRPr lang="en-US" dirty="0"/>
          </a:p>
        </p:txBody>
      </p:sp>
      <p:sp>
        <p:nvSpPr>
          <p:cNvPr id="20" name="Text Placeholder 4">
            <a:extLst>
              <a:ext uri="{FF2B5EF4-FFF2-40B4-BE49-F238E27FC236}">
                <a16:creationId xmlns:a16="http://schemas.microsoft.com/office/drawing/2014/main" id="{CB0DBFE5-454E-D203-289E-F826E5C22123}"/>
              </a:ext>
            </a:extLst>
          </p:cNvPr>
          <p:cNvSpPr>
            <a:spLocks noGrp="1"/>
          </p:cNvSpPr>
          <p:nvPr>
            <p:ph type="body" sz="quarter" idx="12"/>
          </p:nvPr>
        </p:nvSpPr>
        <p:spPr>
          <a:xfrm>
            <a:off x="6790780" y="2247679"/>
            <a:ext cx="4767262" cy="602887"/>
          </a:xfrm>
        </p:spPr>
        <p:txBody>
          <a:bodyPr anchor="t">
            <a:normAutofit/>
          </a:bodyPr>
          <a:lstStyle/>
          <a:p>
            <a:r>
              <a:rPr lang="en-US" dirty="0"/>
              <a:t>In Washington State (2010-2021)</a:t>
            </a:r>
          </a:p>
        </p:txBody>
      </p:sp>
      <p:sp>
        <p:nvSpPr>
          <p:cNvPr id="31" name="Text Placeholder 5">
            <a:extLst>
              <a:ext uri="{FF2B5EF4-FFF2-40B4-BE49-F238E27FC236}">
                <a16:creationId xmlns:a16="http://schemas.microsoft.com/office/drawing/2014/main" id="{DD69792E-3728-8D83-18D3-B8514550AF2A}"/>
              </a:ext>
            </a:extLst>
          </p:cNvPr>
          <p:cNvSpPr>
            <a:spLocks noGrp="1"/>
          </p:cNvSpPr>
          <p:nvPr>
            <p:ph type="body" sz="quarter" idx="16"/>
          </p:nvPr>
        </p:nvSpPr>
        <p:spPr>
          <a:xfrm>
            <a:off x="129758" y="5998559"/>
            <a:ext cx="539496" cy="713232"/>
          </a:xfrm>
        </p:spPr>
        <p:txBody>
          <a:bodyPr/>
          <a:lstStyle/>
          <a:p>
            <a:endParaRPr lang="en-US"/>
          </a:p>
        </p:txBody>
      </p:sp>
      <p:sp>
        <p:nvSpPr>
          <p:cNvPr id="9" name="Footer Placeholder 8">
            <a:extLst>
              <a:ext uri="{FF2B5EF4-FFF2-40B4-BE49-F238E27FC236}">
                <a16:creationId xmlns:a16="http://schemas.microsoft.com/office/drawing/2014/main" id="{CAF87AC5-BF81-7243-29DE-E971961520CB}"/>
              </a:ext>
            </a:extLst>
          </p:cNvPr>
          <p:cNvSpPr>
            <a:spLocks noGrp="1"/>
          </p:cNvSpPr>
          <p:nvPr>
            <p:ph type="ftr" sz="quarter" idx="17"/>
          </p:nvPr>
        </p:nvSpPr>
        <p:spPr>
          <a:xfrm rot="16200000">
            <a:off x="-678794" y="4213707"/>
            <a:ext cx="2194560" cy="283464"/>
          </a:xfrm>
        </p:spPr>
        <p:txBody>
          <a:bodyPr anchor="ctr">
            <a:normAutofit/>
          </a:bodyPr>
          <a:lstStyle/>
          <a:p>
            <a:pPr>
              <a:lnSpc>
                <a:spcPct val="90000"/>
              </a:lnSpc>
              <a:spcAft>
                <a:spcPts val="600"/>
              </a:spcAft>
            </a:pPr>
            <a:r>
              <a:rPr lang="en-US" sz="1400"/>
              <a:t>Margie's Travel</a:t>
            </a:r>
          </a:p>
        </p:txBody>
      </p:sp>
    </p:spTree>
    <p:extLst>
      <p:ext uri="{BB962C8B-B14F-4D97-AF65-F5344CB8AC3E}">
        <p14:creationId xmlns:p14="http://schemas.microsoft.com/office/powerpoint/2010/main" val="2787992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79636-A6D6-277F-605B-8236DF36C13B}"/>
              </a:ext>
            </a:extLst>
          </p:cNvPr>
          <p:cNvSpPr>
            <a:spLocks noGrp="1"/>
          </p:cNvSpPr>
          <p:nvPr>
            <p:ph type="title"/>
          </p:nvPr>
        </p:nvSpPr>
        <p:spPr>
          <a:xfrm>
            <a:off x="839788" y="365125"/>
            <a:ext cx="10515600" cy="1325563"/>
          </a:xfrm>
        </p:spPr>
        <p:txBody>
          <a:bodyPr anchor="ctr">
            <a:normAutofit/>
          </a:bodyPr>
          <a:lstStyle/>
          <a:p>
            <a:r>
              <a:rPr lang="en-US" dirty="0"/>
              <a:t>Electric Vehicles on the Road Over Time by County</a:t>
            </a:r>
          </a:p>
        </p:txBody>
      </p:sp>
      <p:pic>
        <p:nvPicPr>
          <p:cNvPr id="11" name="Content Placeholder 10">
            <a:extLst>
              <a:ext uri="{FF2B5EF4-FFF2-40B4-BE49-F238E27FC236}">
                <a16:creationId xmlns:a16="http://schemas.microsoft.com/office/drawing/2014/main" id="{8062873C-4472-C6C3-0002-3BB4616AEAE8}"/>
              </a:ext>
            </a:extLst>
          </p:cNvPr>
          <p:cNvPicPr>
            <a:picLocks noGrp="1" noChangeAspect="1"/>
          </p:cNvPicPr>
          <p:nvPr>
            <p:ph sz="half" idx="2"/>
          </p:nvPr>
        </p:nvPicPr>
        <p:blipFill>
          <a:blip r:embed="rId2"/>
          <a:stretch>
            <a:fillRect/>
          </a:stretch>
        </p:blipFill>
        <p:spPr>
          <a:xfrm>
            <a:off x="839788" y="2322548"/>
            <a:ext cx="5157787" cy="3429928"/>
          </a:xfrm>
          <a:noFill/>
        </p:spPr>
      </p:pic>
      <p:sp>
        <p:nvSpPr>
          <p:cNvPr id="4" name="Content Placeholder 3">
            <a:extLst>
              <a:ext uri="{FF2B5EF4-FFF2-40B4-BE49-F238E27FC236}">
                <a16:creationId xmlns:a16="http://schemas.microsoft.com/office/drawing/2014/main" id="{E1137970-D65D-EB89-56C8-23AD14E93829}"/>
              </a:ext>
            </a:extLst>
          </p:cNvPr>
          <p:cNvSpPr>
            <a:spLocks noGrp="1"/>
          </p:cNvSpPr>
          <p:nvPr>
            <p:ph sz="quarter" idx="4"/>
          </p:nvPr>
        </p:nvSpPr>
        <p:spPr>
          <a:xfrm>
            <a:off x="6172200" y="1885361"/>
            <a:ext cx="5183188" cy="4304302"/>
          </a:xfrm>
        </p:spPr>
        <p:txBody>
          <a:bodyPr>
            <a:normAutofit/>
          </a:bodyPr>
          <a:lstStyle/>
          <a:p>
            <a:r>
              <a:rPr lang="en-US" sz="1900"/>
              <a:t>Now that we looked at the statewide trend, we can start looking at individual counties. Since we have limited time for this analysis, we will be limiting our analysis to the top 10 counties that had the most electric vehicle purchases in the past 10 years.</a:t>
            </a:r>
          </a:p>
          <a:p>
            <a:r>
              <a:rPr lang="en-US" sz="1900"/>
              <a:t>Here, we can see that out of the top 10 most EV purchasing counties, King County has been growing much faster compared to others. This is expected since King County includes Seattle, which is the largest city by population in Washington State. Due to the scale differences between King County and the other 9 counties, it is difficult to see how these 9 counties compare to each other.</a:t>
            </a:r>
          </a:p>
          <a:p>
            <a:endParaRPr lang="en-US" sz="1900"/>
          </a:p>
        </p:txBody>
      </p:sp>
      <p:sp>
        <p:nvSpPr>
          <p:cNvPr id="16" name="Text Placeholder 4">
            <a:extLst>
              <a:ext uri="{FF2B5EF4-FFF2-40B4-BE49-F238E27FC236}">
                <a16:creationId xmlns:a16="http://schemas.microsoft.com/office/drawing/2014/main" id="{CC5506D3-752F-E150-8BB1-70420FCF1C3E}"/>
              </a:ext>
            </a:extLst>
          </p:cNvPr>
          <p:cNvSpPr>
            <a:spLocks noGrp="1"/>
          </p:cNvSpPr>
          <p:nvPr>
            <p:ph type="body" sz="quarter" idx="16"/>
          </p:nvPr>
        </p:nvSpPr>
        <p:spPr>
          <a:xfrm>
            <a:off x="129758" y="5998559"/>
            <a:ext cx="539496" cy="713232"/>
          </a:xfrm>
        </p:spPr>
        <p:txBody>
          <a:bodyPr/>
          <a:lstStyle/>
          <a:p>
            <a:endParaRPr lang="en-US"/>
          </a:p>
        </p:txBody>
      </p:sp>
      <p:sp>
        <p:nvSpPr>
          <p:cNvPr id="8" name="Footer Placeholder 7">
            <a:extLst>
              <a:ext uri="{FF2B5EF4-FFF2-40B4-BE49-F238E27FC236}">
                <a16:creationId xmlns:a16="http://schemas.microsoft.com/office/drawing/2014/main" id="{44577CEA-7DC6-B991-F862-FB36863AAC7A}"/>
              </a:ext>
            </a:extLst>
          </p:cNvPr>
          <p:cNvSpPr>
            <a:spLocks noGrp="1"/>
          </p:cNvSpPr>
          <p:nvPr>
            <p:ph type="ftr" sz="quarter" idx="17"/>
          </p:nvPr>
        </p:nvSpPr>
        <p:spPr>
          <a:xfrm rot="16200000">
            <a:off x="-678794" y="4213707"/>
            <a:ext cx="2194560" cy="283464"/>
          </a:xfrm>
        </p:spPr>
        <p:txBody>
          <a:bodyPr anchor="ctr">
            <a:normAutofit/>
          </a:bodyPr>
          <a:lstStyle/>
          <a:p>
            <a:pPr>
              <a:lnSpc>
                <a:spcPct val="90000"/>
              </a:lnSpc>
              <a:spcAft>
                <a:spcPts val="600"/>
              </a:spcAft>
            </a:pPr>
            <a:r>
              <a:rPr lang="en-US" sz="1400" dirty="0"/>
              <a:t>MIS 637</a:t>
            </a:r>
          </a:p>
        </p:txBody>
      </p:sp>
    </p:spTree>
    <p:extLst>
      <p:ext uri="{BB962C8B-B14F-4D97-AF65-F5344CB8AC3E}">
        <p14:creationId xmlns:p14="http://schemas.microsoft.com/office/powerpoint/2010/main" val="3743482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783BC-1D14-2145-BAE9-FC3A292B1E42}"/>
              </a:ext>
            </a:extLst>
          </p:cNvPr>
          <p:cNvSpPr>
            <a:spLocks noGrp="1"/>
          </p:cNvSpPr>
          <p:nvPr>
            <p:ph type="title"/>
          </p:nvPr>
        </p:nvSpPr>
        <p:spPr>
          <a:xfrm>
            <a:off x="839788" y="987426"/>
            <a:ext cx="3932237" cy="1868896"/>
          </a:xfrm>
        </p:spPr>
        <p:txBody>
          <a:bodyPr anchor="b">
            <a:normAutofit/>
          </a:bodyPr>
          <a:lstStyle/>
          <a:p>
            <a:r>
              <a:rPr lang="en-US" sz="2800"/>
              <a:t>Electric Vehicles on the Road Over Time (Excluding King County)</a:t>
            </a:r>
          </a:p>
        </p:txBody>
      </p:sp>
      <p:pic>
        <p:nvPicPr>
          <p:cNvPr id="10" name="Content Placeholder 9">
            <a:extLst>
              <a:ext uri="{FF2B5EF4-FFF2-40B4-BE49-F238E27FC236}">
                <a16:creationId xmlns:a16="http://schemas.microsoft.com/office/drawing/2014/main" id="{866C0CCC-CAC2-4727-9A28-0F895F9B39DC}"/>
              </a:ext>
            </a:extLst>
          </p:cNvPr>
          <p:cNvPicPr>
            <a:picLocks noGrp="1" noChangeAspect="1"/>
          </p:cNvPicPr>
          <p:nvPr>
            <p:ph idx="1"/>
          </p:nvPr>
        </p:nvPicPr>
        <p:blipFill>
          <a:blip r:embed="rId2"/>
          <a:stretch>
            <a:fillRect/>
          </a:stretch>
        </p:blipFill>
        <p:spPr>
          <a:xfrm>
            <a:off x="5183188" y="721361"/>
            <a:ext cx="6805612" cy="5277198"/>
          </a:xfrm>
          <a:noFill/>
        </p:spPr>
      </p:pic>
      <p:sp>
        <p:nvSpPr>
          <p:cNvPr id="4" name="Content Placeholder 3">
            <a:extLst>
              <a:ext uri="{FF2B5EF4-FFF2-40B4-BE49-F238E27FC236}">
                <a16:creationId xmlns:a16="http://schemas.microsoft.com/office/drawing/2014/main" id="{AA22910E-7948-9284-A9A2-60BF7AA9C538}"/>
              </a:ext>
            </a:extLst>
          </p:cNvPr>
          <p:cNvSpPr>
            <a:spLocks noGrp="1"/>
          </p:cNvSpPr>
          <p:nvPr>
            <p:ph type="body" sz="half" idx="2"/>
          </p:nvPr>
        </p:nvSpPr>
        <p:spPr>
          <a:xfrm>
            <a:off x="839788" y="2856322"/>
            <a:ext cx="3932237" cy="3012666"/>
          </a:xfrm>
        </p:spPr>
        <p:txBody>
          <a:bodyPr>
            <a:normAutofit/>
          </a:bodyPr>
          <a:lstStyle/>
          <a:p>
            <a:r>
              <a:rPr lang="en-US" dirty="0"/>
              <a:t>When we exclude King County, we can see that Snohomish County is leading the charge in electric vehicle purchases followed by Pierce and Clark County. </a:t>
            </a:r>
          </a:p>
        </p:txBody>
      </p:sp>
      <p:sp>
        <p:nvSpPr>
          <p:cNvPr id="20" name="Text Placeholder 4">
            <a:extLst>
              <a:ext uri="{FF2B5EF4-FFF2-40B4-BE49-F238E27FC236}">
                <a16:creationId xmlns:a16="http://schemas.microsoft.com/office/drawing/2014/main" id="{ED4602E1-1F42-0DC1-7D2B-285BBAA6C824}"/>
              </a:ext>
            </a:extLst>
          </p:cNvPr>
          <p:cNvSpPr>
            <a:spLocks noGrp="1"/>
          </p:cNvSpPr>
          <p:nvPr>
            <p:ph type="body" sz="quarter" idx="16"/>
          </p:nvPr>
        </p:nvSpPr>
        <p:spPr>
          <a:xfrm>
            <a:off x="129758" y="5998559"/>
            <a:ext cx="539496" cy="713232"/>
          </a:xfrm>
        </p:spPr>
        <p:txBody>
          <a:bodyPr/>
          <a:lstStyle/>
          <a:p>
            <a:endParaRPr lang="en-US"/>
          </a:p>
        </p:txBody>
      </p:sp>
      <p:sp>
        <p:nvSpPr>
          <p:cNvPr id="8" name="Footer Placeholder 7">
            <a:extLst>
              <a:ext uri="{FF2B5EF4-FFF2-40B4-BE49-F238E27FC236}">
                <a16:creationId xmlns:a16="http://schemas.microsoft.com/office/drawing/2014/main" id="{15FE169F-2DA4-A971-72AC-C9F69EACA13E}"/>
              </a:ext>
            </a:extLst>
          </p:cNvPr>
          <p:cNvSpPr>
            <a:spLocks noGrp="1"/>
          </p:cNvSpPr>
          <p:nvPr>
            <p:ph type="ftr" sz="quarter" idx="17"/>
          </p:nvPr>
        </p:nvSpPr>
        <p:spPr>
          <a:xfrm rot="16200000">
            <a:off x="-678794" y="4213707"/>
            <a:ext cx="2194560" cy="283464"/>
          </a:xfrm>
        </p:spPr>
        <p:txBody>
          <a:bodyPr anchor="ctr">
            <a:normAutofit/>
          </a:bodyPr>
          <a:lstStyle/>
          <a:p>
            <a:pPr>
              <a:lnSpc>
                <a:spcPct val="90000"/>
              </a:lnSpc>
              <a:spcAft>
                <a:spcPts val="600"/>
              </a:spcAft>
            </a:pPr>
            <a:r>
              <a:rPr lang="en-US" sz="1400"/>
              <a:t>Margie's Travel</a:t>
            </a:r>
          </a:p>
        </p:txBody>
      </p:sp>
    </p:spTree>
    <p:extLst>
      <p:ext uri="{BB962C8B-B14F-4D97-AF65-F5344CB8AC3E}">
        <p14:creationId xmlns:p14="http://schemas.microsoft.com/office/powerpoint/2010/main" val="3514785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Video 13" descr="Animated Driven Car">
            <a:extLst>
              <a:ext uri="{FF2B5EF4-FFF2-40B4-BE49-F238E27FC236}">
                <a16:creationId xmlns:a16="http://schemas.microsoft.com/office/drawing/2014/main" id="{F71B60C9-876E-E6A6-509E-59E99B32D17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2880" r="26977" b="-1"/>
          <a:stretch/>
        </p:blipFill>
        <p:spPr>
          <a:xfrm>
            <a:off x="6096000" y="10"/>
            <a:ext cx="6096000" cy="6857990"/>
          </a:xfrm>
          <a:prstGeom prst="rect">
            <a:avLst/>
          </a:prstGeom>
          <a:noFill/>
        </p:spPr>
      </p:pic>
      <p:sp>
        <p:nvSpPr>
          <p:cNvPr id="2" name="Title 1">
            <a:extLst>
              <a:ext uri="{FF2B5EF4-FFF2-40B4-BE49-F238E27FC236}">
                <a16:creationId xmlns:a16="http://schemas.microsoft.com/office/drawing/2014/main" id="{3E0C0819-221B-134D-096F-27D2ECB31854}"/>
              </a:ext>
            </a:extLst>
          </p:cNvPr>
          <p:cNvSpPr>
            <a:spLocks noGrp="1"/>
          </p:cNvSpPr>
          <p:nvPr>
            <p:ph type="title"/>
          </p:nvPr>
        </p:nvSpPr>
        <p:spPr>
          <a:xfrm>
            <a:off x="1328737" y="786810"/>
            <a:ext cx="4008437" cy="1395208"/>
          </a:xfrm>
        </p:spPr>
        <p:txBody>
          <a:bodyPr anchor="b">
            <a:normAutofit/>
          </a:bodyPr>
          <a:lstStyle/>
          <a:p>
            <a:r>
              <a:rPr lang="en-US" sz="3100"/>
              <a:t>Most Purchased Car Models by County</a:t>
            </a:r>
          </a:p>
        </p:txBody>
      </p:sp>
      <p:sp>
        <p:nvSpPr>
          <p:cNvPr id="4" name="Content Placeholder 3">
            <a:extLst>
              <a:ext uri="{FF2B5EF4-FFF2-40B4-BE49-F238E27FC236}">
                <a16:creationId xmlns:a16="http://schemas.microsoft.com/office/drawing/2014/main" id="{C4E77F16-74CD-549C-41C4-FBC0BA4120B3}"/>
              </a:ext>
            </a:extLst>
          </p:cNvPr>
          <p:cNvSpPr>
            <a:spLocks noGrp="1"/>
          </p:cNvSpPr>
          <p:nvPr>
            <p:ph type="body" sz="quarter" idx="11"/>
          </p:nvPr>
        </p:nvSpPr>
        <p:spPr>
          <a:xfrm>
            <a:off x="1328738" y="3019352"/>
            <a:ext cx="4008437" cy="3099153"/>
          </a:xfrm>
        </p:spPr>
        <p:txBody>
          <a:bodyPr>
            <a:normAutofit/>
          </a:bodyPr>
          <a:lstStyle/>
          <a:p>
            <a:pPr>
              <a:lnSpc>
                <a:spcPct val="140000"/>
              </a:lnSpc>
            </a:pPr>
            <a:r>
              <a:rPr lang="en-US" sz="1200"/>
              <a:t>Another important piece of information that can be relevant for an electric charging company is what the most purchased electric vehicle models are in each of these counties to decide on additional factors. These may include: -</a:t>
            </a:r>
          </a:p>
          <a:p>
            <a:pPr>
              <a:lnSpc>
                <a:spcPct val="140000"/>
              </a:lnSpc>
            </a:pPr>
            <a:r>
              <a:rPr lang="en-US" sz="1200"/>
              <a:t>Whether to include adapters for different connector types (Tesla, CCS, CHAdeMO etc.)- </a:t>
            </a:r>
          </a:p>
          <a:p>
            <a:pPr>
              <a:lnSpc>
                <a:spcPct val="140000"/>
              </a:lnSpc>
            </a:pPr>
            <a:r>
              <a:rPr lang="en-US" sz="1200"/>
              <a:t>What kind of charging station to build (level 1, level 2, level 3)- </a:t>
            </a:r>
          </a:p>
          <a:p>
            <a:pPr>
              <a:lnSpc>
                <a:spcPct val="140000"/>
              </a:lnSpc>
            </a:pPr>
            <a:r>
              <a:rPr lang="en-US" sz="1200"/>
              <a:t>Spacing of chargers based on the size of vehicles</a:t>
            </a:r>
          </a:p>
        </p:txBody>
      </p:sp>
      <p:sp>
        <p:nvSpPr>
          <p:cNvPr id="20" name="Text Placeholder 5">
            <a:extLst>
              <a:ext uri="{FF2B5EF4-FFF2-40B4-BE49-F238E27FC236}">
                <a16:creationId xmlns:a16="http://schemas.microsoft.com/office/drawing/2014/main" id="{C0D21E91-4ADF-DC08-CACF-90A78A6AA43B}"/>
              </a:ext>
            </a:extLst>
          </p:cNvPr>
          <p:cNvSpPr>
            <a:spLocks noGrp="1"/>
          </p:cNvSpPr>
          <p:nvPr>
            <p:ph type="body" sz="quarter" idx="16"/>
          </p:nvPr>
        </p:nvSpPr>
        <p:spPr>
          <a:xfrm>
            <a:off x="129758" y="5998559"/>
            <a:ext cx="539496" cy="713232"/>
          </a:xfrm>
        </p:spPr>
        <p:txBody>
          <a:bodyPr/>
          <a:lstStyle/>
          <a:p>
            <a:endParaRPr lang="en-US"/>
          </a:p>
        </p:txBody>
      </p:sp>
      <p:sp>
        <p:nvSpPr>
          <p:cNvPr id="8" name="Footer Placeholder 7">
            <a:extLst>
              <a:ext uri="{FF2B5EF4-FFF2-40B4-BE49-F238E27FC236}">
                <a16:creationId xmlns:a16="http://schemas.microsoft.com/office/drawing/2014/main" id="{2634264A-642C-858A-DB7B-6AB5027D84C0}"/>
              </a:ext>
            </a:extLst>
          </p:cNvPr>
          <p:cNvSpPr>
            <a:spLocks noGrp="1"/>
          </p:cNvSpPr>
          <p:nvPr>
            <p:ph type="ftr" sz="quarter" idx="17"/>
          </p:nvPr>
        </p:nvSpPr>
        <p:spPr>
          <a:xfrm rot="16200000">
            <a:off x="-678794" y="4213707"/>
            <a:ext cx="2194560" cy="283464"/>
          </a:xfrm>
        </p:spPr>
        <p:txBody>
          <a:bodyPr anchor="ctr">
            <a:normAutofit/>
          </a:bodyPr>
          <a:lstStyle/>
          <a:p>
            <a:pPr>
              <a:lnSpc>
                <a:spcPct val="90000"/>
              </a:lnSpc>
              <a:spcAft>
                <a:spcPts val="600"/>
              </a:spcAft>
            </a:pPr>
            <a:r>
              <a:rPr lang="en-US" sz="1400"/>
              <a:t>Margie's Travel</a:t>
            </a:r>
          </a:p>
        </p:txBody>
      </p:sp>
    </p:spTree>
    <p:extLst>
      <p:ext uri="{BB962C8B-B14F-4D97-AF65-F5344CB8AC3E}">
        <p14:creationId xmlns:p14="http://schemas.microsoft.com/office/powerpoint/2010/main" val="9336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2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mute="1">
                <p:cTn id="12" repeatCount="indefinite" fill="hold" display="0">
                  <p:stCondLst>
                    <p:cond delay="indefinite"/>
                  </p:stCondLst>
                </p:cTn>
                <p:tgtEl>
                  <p:spTgt spid="1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F02A58-4B0B-D7CC-C1BA-094EB6A4F9E4}"/>
              </a:ext>
            </a:extLst>
          </p:cNvPr>
          <p:cNvSpPr>
            <a:spLocks noGrp="1"/>
          </p:cNvSpPr>
          <p:nvPr>
            <p:ph type="body" sz="quarter" idx="16"/>
          </p:nvPr>
        </p:nvSpPr>
        <p:spPr/>
        <p:txBody>
          <a:bodyPr/>
          <a:lstStyle/>
          <a:p>
            <a:endParaRPr lang="en-US"/>
          </a:p>
        </p:txBody>
      </p:sp>
      <p:sp>
        <p:nvSpPr>
          <p:cNvPr id="4" name="Footer Placeholder 3">
            <a:extLst>
              <a:ext uri="{FF2B5EF4-FFF2-40B4-BE49-F238E27FC236}">
                <a16:creationId xmlns:a16="http://schemas.microsoft.com/office/drawing/2014/main" id="{5DE2532F-B746-DD14-B0F5-09FEA2054891}"/>
              </a:ext>
            </a:extLst>
          </p:cNvPr>
          <p:cNvSpPr>
            <a:spLocks noGrp="1"/>
          </p:cNvSpPr>
          <p:nvPr>
            <p:ph type="ftr" sz="quarter" idx="17"/>
          </p:nvPr>
        </p:nvSpPr>
        <p:spPr/>
        <p:txBody>
          <a:bodyPr/>
          <a:lstStyle/>
          <a:p>
            <a:r>
              <a:rPr lang="en-US" dirty="0"/>
              <a:t>MIS 637</a:t>
            </a:r>
          </a:p>
        </p:txBody>
      </p:sp>
      <p:pic>
        <p:nvPicPr>
          <p:cNvPr id="10" name="Picture Placeholder 9">
            <a:extLst>
              <a:ext uri="{FF2B5EF4-FFF2-40B4-BE49-F238E27FC236}">
                <a16:creationId xmlns:a16="http://schemas.microsoft.com/office/drawing/2014/main" id="{DC9F4ED6-124E-5C2E-224C-3CC8EA156FFB}"/>
              </a:ext>
            </a:extLst>
          </p:cNvPr>
          <p:cNvPicPr>
            <a:picLocks noGrp="1" noChangeAspect="1"/>
          </p:cNvPicPr>
          <p:nvPr>
            <p:ph type="pic" sz="quarter" idx="10"/>
          </p:nvPr>
        </p:nvPicPr>
        <p:blipFill>
          <a:blip r:embed="rId2"/>
          <a:srcRect l="6705" r="6705"/>
          <a:stretch/>
        </p:blipFill>
        <p:spPr/>
      </p:pic>
      <p:pic>
        <p:nvPicPr>
          <p:cNvPr id="12" name="Picture 11">
            <a:extLst>
              <a:ext uri="{FF2B5EF4-FFF2-40B4-BE49-F238E27FC236}">
                <a16:creationId xmlns:a16="http://schemas.microsoft.com/office/drawing/2014/main" id="{462E289C-36A5-5779-BF47-CDB088D29313}"/>
              </a:ext>
            </a:extLst>
          </p:cNvPr>
          <p:cNvPicPr>
            <a:picLocks noChangeAspect="1"/>
          </p:cNvPicPr>
          <p:nvPr/>
        </p:nvPicPr>
        <p:blipFill>
          <a:blip r:embed="rId3"/>
          <a:stretch>
            <a:fillRect/>
          </a:stretch>
        </p:blipFill>
        <p:spPr>
          <a:xfrm>
            <a:off x="6657446" y="518161"/>
            <a:ext cx="5257800" cy="6193630"/>
          </a:xfrm>
          <a:prstGeom prst="rect">
            <a:avLst/>
          </a:prstGeom>
        </p:spPr>
      </p:pic>
    </p:spTree>
    <p:extLst>
      <p:ext uri="{BB962C8B-B14F-4D97-AF65-F5344CB8AC3E}">
        <p14:creationId xmlns:p14="http://schemas.microsoft.com/office/powerpoint/2010/main" val="1743040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391FAEE-E6EC-5029-0428-87180D1800DA}"/>
              </a:ext>
            </a:extLst>
          </p:cNvPr>
          <p:cNvPicPr>
            <a:picLocks noGrp="1" noChangeAspect="1"/>
          </p:cNvPicPr>
          <p:nvPr>
            <p:ph type="pic" sz="quarter" idx="10"/>
          </p:nvPr>
        </p:nvPicPr>
        <p:blipFill>
          <a:blip r:embed="rId2"/>
          <a:srcRect l="5225" r="5225"/>
          <a:stretch/>
        </p:blipFill>
        <p:spPr/>
      </p:pic>
      <p:sp>
        <p:nvSpPr>
          <p:cNvPr id="3" name="Text Placeholder 2">
            <a:extLst>
              <a:ext uri="{FF2B5EF4-FFF2-40B4-BE49-F238E27FC236}">
                <a16:creationId xmlns:a16="http://schemas.microsoft.com/office/drawing/2014/main" id="{CDD7195C-6904-408E-1408-3F7BC28571E3}"/>
              </a:ext>
            </a:extLst>
          </p:cNvPr>
          <p:cNvSpPr>
            <a:spLocks noGrp="1"/>
          </p:cNvSpPr>
          <p:nvPr>
            <p:ph type="body" sz="quarter" idx="16"/>
          </p:nvPr>
        </p:nvSpPr>
        <p:spPr/>
        <p:txBody>
          <a:bodyPr/>
          <a:lstStyle/>
          <a:p>
            <a:endParaRPr lang="en-US"/>
          </a:p>
        </p:txBody>
      </p:sp>
      <p:sp>
        <p:nvSpPr>
          <p:cNvPr id="4" name="Footer Placeholder 3">
            <a:extLst>
              <a:ext uri="{FF2B5EF4-FFF2-40B4-BE49-F238E27FC236}">
                <a16:creationId xmlns:a16="http://schemas.microsoft.com/office/drawing/2014/main" id="{36A1793D-52E6-DC54-3D3E-7404BC619C0C}"/>
              </a:ext>
            </a:extLst>
          </p:cNvPr>
          <p:cNvSpPr>
            <a:spLocks noGrp="1"/>
          </p:cNvSpPr>
          <p:nvPr>
            <p:ph type="ftr" sz="quarter" idx="17"/>
          </p:nvPr>
        </p:nvSpPr>
        <p:spPr/>
        <p:txBody>
          <a:bodyPr/>
          <a:lstStyle/>
          <a:p>
            <a:r>
              <a:rPr lang="en-US"/>
              <a:t>Margie's Travel</a:t>
            </a:r>
            <a:endParaRPr lang="en-US" dirty="0"/>
          </a:p>
        </p:txBody>
      </p:sp>
      <p:pic>
        <p:nvPicPr>
          <p:cNvPr id="8" name="Picture 7">
            <a:extLst>
              <a:ext uri="{FF2B5EF4-FFF2-40B4-BE49-F238E27FC236}">
                <a16:creationId xmlns:a16="http://schemas.microsoft.com/office/drawing/2014/main" id="{65D4A12B-5C84-AD14-B405-4EED4B88D562}"/>
              </a:ext>
            </a:extLst>
          </p:cNvPr>
          <p:cNvPicPr>
            <a:picLocks noChangeAspect="1"/>
          </p:cNvPicPr>
          <p:nvPr/>
        </p:nvPicPr>
        <p:blipFill>
          <a:blip r:embed="rId3"/>
          <a:stretch>
            <a:fillRect/>
          </a:stretch>
        </p:blipFill>
        <p:spPr>
          <a:xfrm>
            <a:off x="6461759" y="111760"/>
            <a:ext cx="5666641" cy="6858000"/>
          </a:xfrm>
          <a:prstGeom prst="rect">
            <a:avLst/>
          </a:prstGeom>
        </p:spPr>
      </p:pic>
    </p:spTree>
    <p:extLst>
      <p:ext uri="{BB962C8B-B14F-4D97-AF65-F5344CB8AC3E}">
        <p14:creationId xmlns:p14="http://schemas.microsoft.com/office/powerpoint/2010/main" val="3079623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4A4FEA3-8074-C238-B69C-1156C6C85136}"/>
              </a:ext>
            </a:extLst>
          </p:cNvPr>
          <p:cNvPicPr>
            <a:picLocks noGrp="1" noChangeAspect="1"/>
          </p:cNvPicPr>
          <p:nvPr>
            <p:ph type="pic" sz="quarter" idx="10"/>
          </p:nvPr>
        </p:nvPicPr>
        <p:blipFill rotWithShape="1">
          <a:blip r:embed="rId2"/>
          <a:srcRect t="7131" b="10451"/>
          <a:stretch/>
        </p:blipFill>
        <p:spPr>
          <a:xfrm>
            <a:off x="20" y="10"/>
            <a:ext cx="12191980" cy="6857990"/>
          </a:xfrm>
          <a:noFill/>
        </p:spPr>
      </p:pic>
      <p:sp>
        <p:nvSpPr>
          <p:cNvPr id="3" name="Title 2">
            <a:extLst>
              <a:ext uri="{FF2B5EF4-FFF2-40B4-BE49-F238E27FC236}">
                <a16:creationId xmlns:a16="http://schemas.microsoft.com/office/drawing/2014/main" id="{903E832F-F0BF-C137-9F36-7A85DB439EA9}"/>
              </a:ext>
            </a:extLst>
          </p:cNvPr>
          <p:cNvSpPr>
            <a:spLocks noGrp="1"/>
          </p:cNvSpPr>
          <p:nvPr>
            <p:ph type="title"/>
          </p:nvPr>
        </p:nvSpPr>
        <p:spPr>
          <a:xfrm>
            <a:off x="1148373" y="3259237"/>
            <a:ext cx="5445858" cy="2852737"/>
          </a:xfrm>
        </p:spPr>
        <p:txBody>
          <a:bodyPr anchor="b">
            <a:normAutofit/>
          </a:bodyPr>
          <a:lstStyle/>
          <a:p>
            <a:r>
              <a:rPr lang="en-US" sz="1600"/>
              <a:t>Nissan Leaf and Tesla Model 3 are the most purchased vehicles in each of these counties. Nissan Leaf was released in December 2010 and is widely considered to be the first mass-market electric vehicle. Tesla's Model 3 is a relatively lower priced luxury electric vehicle that was designed to appeal to the mass market as well. Considering these factors, it is not surprising that these vehicles are the most purchased vehicles in each county.</a:t>
            </a:r>
          </a:p>
        </p:txBody>
      </p:sp>
    </p:spTree>
    <p:extLst>
      <p:ext uri="{BB962C8B-B14F-4D97-AF65-F5344CB8AC3E}">
        <p14:creationId xmlns:p14="http://schemas.microsoft.com/office/powerpoint/2010/main" val="1531963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6F912-4A73-311D-F458-E35AD6174DA4}"/>
              </a:ext>
            </a:extLst>
          </p:cNvPr>
          <p:cNvSpPr>
            <a:spLocks noGrp="1"/>
          </p:cNvSpPr>
          <p:nvPr>
            <p:ph type="title"/>
          </p:nvPr>
        </p:nvSpPr>
        <p:spPr/>
        <p:txBody>
          <a:bodyPr>
            <a:normAutofit/>
          </a:bodyPr>
          <a:lstStyle/>
          <a:p>
            <a:r>
              <a:rPr lang="en-US" dirty="0"/>
              <a:t>Model - Preprocessing/ Defining Functions</a:t>
            </a:r>
          </a:p>
        </p:txBody>
      </p:sp>
      <p:sp>
        <p:nvSpPr>
          <p:cNvPr id="3" name="Text Placeholder 2">
            <a:extLst>
              <a:ext uri="{FF2B5EF4-FFF2-40B4-BE49-F238E27FC236}">
                <a16:creationId xmlns:a16="http://schemas.microsoft.com/office/drawing/2014/main" id="{9421056B-1F60-9E97-D1C9-9CE85B5A9019}"/>
              </a:ext>
            </a:extLst>
          </p:cNvPr>
          <p:cNvSpPr>
            <a:spLocks noGrp="1"/>
          </p:cNvSpPr>
          <p:nvPr>
            <p:ph type="body" idx="1"/>
          </p:nvPr>
        </p:nvSpPr>
        <p:spPr/>
        <p:txBody>
          <a:bodyPr/>
          <a:lstStyle/>
          <a:p>
            <a:r>
              <a:rPr lang="en-US" dirty="0"/>
              <a:t>Separating Data for Each County</a:t>
            </a:r>
          </a:p>
        </p:txBody>
      </p:sp>
      <p:sp>
        <p:nvSpPr>
          <p:cNvPr id="4" name="Content Placeholder 3">
            <a:extLst>
              <a:ext uri="{FF2B5EF4-FFF2-40B4-BE49-F238E27FC236}">
                <a16:creationId xmlns:a16="http://schemas.microsoft.com/office/drawing/2014/main" id="{5B879204-591E-4A8B-C7E6-7AFF66B7B6A5}"/>
              </a:ext>
            </a:extLst>
          </p:cNvPr>
          <p:cNvSpPr>
            <a:spLocks noGrp="1"/>
          </p:cNvSpPr>
          <p:nvPr>
            <p:ph sz="half" idx="2"/>
          </p:nvPr>
        </p:nvSpPr>
        <p:spPr/>
        <p:txBody>
          <a:bodyPr/>
          <a:lstStyle/>
          <a:p>
            <a:r>
              <a:rPr lang="en-US" dirty="0"/>
              <a:t>As discussed above, we will be creating time series models for the top ten counties. This requires us to break down the </a:t>
            </a:r>
            <a:r>
              <a:rPr lang="en-US" dirty="0" err="1"/>
              <a:t>dataframe</a:t>
            </a:r>
            <a:r>
              <a:rPr lang="en-US" dirty="0"/>
              <a:t> we have into smaller </a:t>
            </a:r>
            <a:r>
              <a:rPr lang="en-US" dirty="0" err="1"/>
              <a:t>dataframes</a:t>
            </a:r>
            <a:r>
              <a:rPr lang="en-US" dirty="0"/>
              <a:t> for each county.</a:t>
            </a:r>
          </a:p>
          <a:p>
            <a:r>
              <a:rPr lang="en-US" dirty="0"/>
              <a:t>For validation purposes we will be getting the forecast from our model for the test period and will be plotting it against the actual test data.</a:t>
            </a:r>
          </a:p>
        </p:txBody>
      </p:sp>
      <p:sp>
        <p:nvSpPr>
          <p:cNvPr id="5" name="Text Placeholder 4">
            <a:extLst>
              <a:ext uri="{FF2B5EF4-FFF2-40B4-BE49-F238E27FC236}">
                <a16:creationId xmlns:a16="http://schemas.microsoft.com/office/drawing/2014/main" id="{09D73574-2A28-E729-F9CC-C7D41B29620B}"/>
              </a:ext>
            </a:extLst>
          </p:cNvPr>
          <p:cNvSpPr>
            <a:spLocks noGrp="1"/>
          </p:cNvSpPr>
          <p:nvPr>
            <p:ph type="body" sz="quarter" idx="3"/>
          </p:nvPr>
        </p:nvSpPr>
        <p:spPr/>
        <p:txBody>
          <a:bodyPr/>
          <a:lstStyle/>
          <a:p>
            <a:r>
              <a:rPr lang="en-US" dirty="0" err="1"/>
              <a:t>Functionizing</a:t>
            </a:r>
            <a:r>
              <a:rPr lang="en-US" dirty="0"/>
              <a:t> the Evaluation of Models</a:t>
            </a:r>
          </a:p>
        </p:txBody>
      </p:sp>
      <p:sp>
        <p:nvSpPr>
          <p:cNvPr id="6" name="Content Placeholder 5">
            <a:extLst>
              <a:ext uri="{FF2B5EF4-FFF2-40B4-BE49-F238E27FC236}">
                <a16:creationId xmlns:a16="http://schemas.microsoft.com/office/drawing/2014/main" id="{819AB673-8754-FDD5-FDC0-4441F6C85589}"/>
              </a:ext>
            </a:extLst>
          </p:cNvPr>
          <p:cNvSpPr>
            <a:spLocks noGrp="1"/>
          </p:cNvSpPr>
          <p:nvPr>
            <p:ph sz="quarter" idx="4"/>
          </p:nvPr>
        </p:nvSpPr>
        <p:spPr/>
        <p:txBody>
          <a:bodyPr>
            <a:normAutofit lnSpcReduction="10000"/>
          </a:bodyPr>
          <a:lstStyle/>
          <a:p>
            <a:r>
              <a:rPr lang="en-US" dirty="0"/>
              <a:t>Before modelling, one of the functions we will need is a function that will show us the various statistics so that we can evaluate the performance of the model.</a:t>
            </a:r>
          </a:p>
          <a:p>
            <a:endParaRPr lang="en-US" dirty="0"/>
          </a:p>
          <a:p>
            <a:r>
              <a:rPr lang="en-US" dirty="0"/>
              <a:t>We will be splitting the time series into two: a training set and a testing set. This will allow us to validate the performance of the models.</a:t>
            </a:r>
          </a:p>
          <a:p>
            <a:r>
              <a:rPr lang="en-US" dirty="0"/>
              <a:t>Lastly, we will also be needing a function similar to the </a:t>
            </a:r>
            <a:r>
              <a:rPr lang="en-US" dirty="0" err="1"/>
              <a:t>get_forecast</a:t>
            </a:r>
            <a:r>
              <a:rPr lang="en-US" dirty="0"/>
              <a:t> function that will be used for getting predictions for the future and plotting for visualization.</a:t>
            </a:r>
          </a:p>
        </p:txBody>
      </p:sp>
      <p:sp>
        <p:nvSpPr>
          <p:cNvPr id="7" name="Text Placeholder 6">
            <a:extLst>
              <a:ext uri="{FF2B5EF4-FFF2-40B4-BE49-F238E27FC236}">
                <a16:creationId xmlns:a16="http://schemas.microsoft.com/office/drawing/2014/main" id="{0D44B0DB-B080-27A4-8C49-0FA94EE6DA11}"/>
              </a:ext>
            </a:extLst>
          </p:cNvPr>
          <p:cNvSpPr>
            <a:spLocks noGrp="1"/>
          </p:cNvSpPr>
          <p:nvPr>
            <p:ph type="body" sz="quarter" idx="16"/>
          </p:nvPr>
        </p:nvSpPr>
        <p:spPr/>
        <p:txBody>
          <a:bodyPr/>
          <a:lstStyle/>
          <a:p>
            <a:endParaRPr lang="en-US"/>
          </a:p>
        </p:txBody>
      </p:sp>
      <p:sp>
        <p:nvSpPr>
          <p:cNvPr id="8" name="Footer Placeholder 7">
            <a:extLst>
              <a:ext uri="{FF2B5EF4-FFF2-40B4-BE49-F238E27FC236}">
                <a16:creationId xmlns:a16="http://schemas.microsoft.com/office/drawing/2014/main" id="{CC39A9D5-585E-EEB6-326C-03E2AB6A8E59}"/>
              </a:ext>
            </a:extLst>
          </p:cNvPr>
          <p:cNvSpPr>
            <a:spLocks noGrp="1"/>
          </p:cNvSpPr>
          <p:nvPr>
            <p:ph type="ftr" sz="quarter" idx="17"/>
          </p:nvPr>
        </p:nvSpPr>
        <p:spPr/>
        <p:txBody>
          <a:bodyPr/>
          <a:lstStyle/>
          <a:p>
            <a:r>
              <a:rPr lang="en-US"/>
              <a:t>Margie's Travel</a:t>
            </a:r>
            <a:endParaRPr lang="en-US" dirty="0"/>
          </a:p>
        </p:txBody>
      </p:sp>
    </p:spTree>
    <p:extLst>
      <p:ext uri="{BB962C8B-B14F-4D97-AF65-F5344CB8AC3E}">
        <p14:creationId xmlns:p14="http://schemas.microsoft.com/office/powerpoint/2010/main" val="1573970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FB72E1-A9EE-A830-3A0F-9DEDBC77E769}"/>
              </a:ext>
            </a:extLst>
          </p:cNvPr>
          <p:cNvPicPr>
            <a:picLocks noChangeAspect="1"/>
          </p:cNvPicPr>
          <p:nvPr/>
        </p:nvPicPr>
        <p:blipFill>
          <a:blip r:embed="rId2"/>
          <a:stretch>
            <a:fillRect/>
          </a:stretch>
        </p:blipFill>
        <p:spPr>
          <a:xfrm>
            <a:off x="6096000" y="891540"/>
            <a:ext cx="6096000" cy="5074920"/>
          </a:xfrm>
          <a:prstGeom prst="rect">
            <a:avLst/>
          </a:prstGeom>
          <a:noFill/>
        </p:spPr>
      </p:pic>
      <p:sp>
        <p:nvSpPr>
          <p:cNvPr id="18" name="Title 2">
            <a:extLst>
              <a:ext uri="{FF2B5EF4-FFF2-40B4-BE49-F238E27FC236}">
                <a16:creationId xmlns:a16="http://schemas.microsoft.com/office/drawing/2014/main" id="{D6C6009A-32C9-AC01-2A3C-D803F9EEEB6A}"/>
              </a:ext>
            </a:extLst>
          </p:cNvPr>
          <p:cNvSpPr>
            <a:spLocks noGrp="1"/>
          </p:cNvSpPr>
          <p:nvPr>
            <p:ph type="title"/>
          </p:nvPr>
        </p:nvSpPr>
        <p:spPr>
          <a:xfrm>
            <a:off x="1328737" y="786810"/>
            <a:ext cx="4008437" cy="1395208"/>
          </a:xfrm>
        </p:spPr>
        <p:txBody>
          <a:bodyPr/>
          <a:lstStyle/>
          <a:p>
            <a:r>
              <a:rPr lang="en-US" dirty="0" err="1"/>
              <a:t>KinG</a:t>
            </a:r>
            <a:r>
              <a:rPr lang="en-US" dirty="0"/>
              <a:t> County</a:t>
            </a:r>
          </a:p>
        </p:txBody>
      </p:sp>
      <p:sp>
        <p:nvSpPr>
          <p:cNvPr id="23" name="Text Placeholder 3">
            <a:extLst>
              <a:ext uri="{FF2B5EF4-FFF2-40B4-BE49-F238E27FC236}">
                <a16:creationId xmlns:a16="http://schemas.microsoft.com/office/drawing/2014/main" id="{136E0A68-EE31-605C-20CE-9A97C69C8FD4}"/>
              </a:ext>
            </a:extLst>
          </p:cNvPr>
          <p:cNvSpPr>
            <a:spLocks noGrp="1"/>
          </p:cNvSpPr>
          <p:nvPr>
            <p:ph type="body" sz="quarter" idx="11"/>
          </p:nvPr>
        </p:nvSpPr>
        <p:spPr>
          <a:xfrm>
            <a:off x="1328738" y="3019352"/>
            <a:ext cx="4008437" cy="3099153"/>
          </a:xfrm>
        </p:spPr>
        <p:txBody>
          <a:bodyPr>
            <a:normAutofit fontScale="92500"/>
          </a:bodyPr>
          <a:lstStyle/>
          <a:p>
            <a:r>
              <a:rPr lang="en-US" dirty="0"/>
              <a:t>Not surprisingly, the electric vehicle count for King County has an upward trend. Additionally, we can see that there is seasonality to the data as well. We can now move onto creating the training and testing sets for validation.</a:t>
            </a:r>
          </a:p>
          <a:p>
            <a:r>
              <a:rPr lang="en-US" dirty="0"/>
              <a:t>After multiple iterations, we found that the 0.80-0.20 split of the data belonging to King County resulted in the best performance.</a:t>
            </a:r>
          </a:p>
        </p:txBody>
      </p:sp>
      <p:sp>
        <p:nvSpPr>
          <p:cNvPr id="27" name="Text Placeholder 5">
            <a:extLst>
              <a:ext uri="{FF2B5EF4-FFF2-40B4-BE49-F238E27FC236}">
                <a16:creationId xmlns:a16="http://schemas.microsoft.com/office/drawing/2014/main" id="{94F278F0-4A96-EDDE-EBF4-5175C3D3C43A}"/>
              </a:ext>
            </a:extLst>
          </p:cNvPr>
          <p:cNvSpPr>
            <a:spLocks noGrp="1"/>
          </p:cNvSpPr>
          <p:nvPr>
            <p:ph type="body" sz="quarter" idx="16"/>
          </p:nvPr>
        </p:nvSpPr>
        <p:spPr>
          <a:xfrm>
            <a:off x="129758" y="5998559"/>
            <a:ext cx="539496" cy="713232"/>
          </a:xfrm>
        </p:spPr>
        <p:txBody>
          <a:bodyPr/>
          <a:lstStyle/>
          <a:p>
            <a:endParaRPr lang="en-US"/>
          </a:p>
        </p:txBody>
      </p:sp>
      <p:sp>
        <p:nvSpPr>
          <p:cNvPr id="3" name="Footer Placeholder 2">
            <a:extLst>
              <a:ext uri="{FF2B5EF4-FFF2-40B4-BE49-F238E27FC236}">
                <a16:creationId xmlns:a16="http://schemas.microsoft.com/office/drawing/2014/main" id="{D45DD71D-04E2-6D3C-743D-B09BF67BD35A}"/>
              </a:ext>
            </a:extLst>
          </p:cNvPr>
          <p:cNvSpPr>
            <a:spLocks noGrp="1"/>
          </p:cNvSpPr>
          <p:nvPr>
            <p:ph type="ftr" sz="quarter" idx="17"/>
          </p:nvPr>
        </p:nvSpPr>
        <p:spPr>
          <a:xfrm rot="16200000">
            <a:off x="-678794" y="4213707"/>
            <a:ext cx="2194560" cy="283464"/>
          </a:xfrm>
        </p:spPr>
        <p:txBody>
          <a:bodyPr anchor="ctr">
            <a:normAutofit/>
          </a:bodyPr>
          <a:lstStyle/>
          <a:p>
            <a:pPr>
              <a:lnSpc>
                <a:spcPct val="90000"/>
              </a:lnSpc>
              <a:spcAft>
                <a:spcPts val="600"/>
              </a:spcAft>
            </a:pPr>
            <a:r>
              <a:rPr lang="en-US" sz="1400"/>
              <a:t>Margie's Travel</a:t>
            </a:r>
          </a:p>
        </p:txBody>
      </p:sp>
    </p:spTree>
    <p:extLst>
      <p:ext uri="{BB962C8B-B14F-4D97-AF65-F5344CB8AC3E}">
        <p14:creationId xmlns:p14="http://schemas.microsoft.com/office/powerpoint/2010/main" val="1464212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6CEDB-B97E-019C-13B8-0686526F345A}"/>
              </a:ext>
            </a:extLst>
          </p:cNvPr>
          <p:cNvSpPr>
            <a:spLocks noGrp="1"/>
          </p:cNvSpPr>
          <p:nvPr>
            <p:ph type="title"/>
          </p:nvPr>
        </p:nvSpPr>
        <p:spPr>
          <a:xfrm>
            <a:off x="839788" y="987426"/>
            <a:ext cx="3932237" cy="1868896"/>
          </a:xfrm>
        </p:spPr>
        <p:txBody>
          <a:bodyPr anchor="b">
            <a:normAutofit/>
          </a:bodyPr>
          <a:lstStyle/>
          <a:p>
            <a:r>
              <a:rPr lang="en-US" sz="3100"/>
              <a:t>Electric Vehicles on the road in king county</a:t>
            </a:r>
          </a:p>
        </p:txBody>
      </p:sp>
      <p:sp>
        <p:nvSpPr>
          <p:cNvPr id="4" name="Content Placeholder 3">
            <a:extLst>
              <a:ext uri="{FF2B5EF4-FFF2-40B4-BE49-F238E27FC236}">
                <a16:creationId xmlns:a16="http://schemas.microsoft.com/office/drawing/2014/main" id="{1D7E9768-6F35-3C0C-AEFE-E570092556A7}"/>
              </a:ext>
            </a:extLst>
          </p:cNvPr>
          <p:cNvSpPr>
            <a:spLocks noGrp="1"/>
          </p:cNvSpPr>
          <p:nvPr>
            <p:ph type="body" sz="half" idx="2"/>
          </p:nvPr>
        </p:nvSpPr>
        <p:spPr>
          <a:xfrm>
            <a:off x="839788" y="2856322"/>
            <a:ext cx="3932237" cy="3012666"/>
          </a:xfrm>
        </p:spPr>
        <p:txBody>
          <a:bodyPr>
            <a:normAutofit/>
          </a:bodyPr>
          <a:lstStyle/>
          <a:p>
            <a:r>
              <a:rPr lang="en-US" dirty="0"/>
              <a:t>After multiple iterations, we found that the 0.80-0.20 split of the data belonging to King County resulted in the best performance.</a:t>
            </a:r>
          </a:p>
          <a:p>
            <a:r>
              <a:rPr lang="en-US" dirty="0"/>
              <a:t>To have a model that can accurately predict future values, we need to optimize the </a:t>
            </a:r>
            <a:r>
              <a:rPr lang="en-US" dirty="0" err="1"/>
              <a:t>p,d,q</a:t>
            </a:r>
            <a:r>
              <a:rPr lang="en-US" dirty="0"/>
              <a:t> values of the models for each county and validate. In order to achieve this programmatically, we will be using the </a:t>
            </a:r>
            <a:r>
              <a:rPr lang="en-US" dirty="0" err="1"/>
              <a:t>pmdarima</a:t>
            </a:r>
            <a:r>
              <a:rPr lang="en-US" dirty="0"/>
              <a:t> library.</a:t>
            </a:r>
          </a:p>
        </p:txBody>
      </p:sp>
      <p:pic>
        <p:nvPicPr>
          <p:cNvPr id="12" name="Content Placeholder 11">
            <a:extLst>
              <a:ext uri="{FF2B5EF4-FFF2-40B4-BE49-F238E27FC236}">
                <a16:creationId xmlns:a16="http://schemas.microsoft.com/office/drawing/2014/main" id="{9AD4F138-FA55-036A-763D-DAEDF427C7DA}"/>
              </a:ext>
            </a:extLst>
          </p:cNvPr>
          <p:cNvPicPr>
            <a:picLocks noGrp="1" noChangeAspect="1"/>
          </p:cNvPicPr>
          <p:nvPr>
            <p:ph type="pic" idx="11"/>
          </p:nvPr>
        </p:nvPicPr>
        <p:blipFill>
          <a:blip r:embed="rId2"/>
          <a:stretch/>
        </p:blipFill>
        <p:spPr>
          <a:xfrm>
            <a:off x="5347773" y="987426"/>
            <a:ext cx="5836677" cy="4873625"/>
          </a:xfrm>
          <a:noFill/>
        </p:spPr>
      </p:pic>
      <p:sp>
        <p:nvSpPr>
          <p:cNvPr id="3" name="Text Placeholder 2">
            <a:extLst>
              <a:ext uri="{FF2B5EF4-FFF2-40B4-BE49-F238E27FC236}">
                <a16:creationId xmlns:a16="http://schemas.microsoft.com/office/drawing/2014/main" id="{8CCEB9AA-649F-ECF1-5CF5-167B9D966EFE}"/>
              </a:ext>
            </a:extLst>
          </p:cNvPr>
          <p:cNvSpPr>
            <a:spLocks noGrp="1"/>
          </p:cNvSpPr>
          <p:nvPr>
            <p:ph type="body" sz="quarter" idx="16"/>
          </p:nvPr>
        </p:nvSpPr>
        <p:spPr>
          <a:xfrm>
            <a:off x="129758" y="5998559"/>
            <a:ext cx="539496" cy="713232"/>
          </a:xfrm>
        </p:spPr>
        <p:txBody>
          <a:bodyPr anchor="ctr">
            <a:normAutofit fontScale="92500"/>
          </a:bodyPr>
          <a:lstStyle/>
          <a:p>
            <a:pPr>
              <a:lnSpc>
                <a:spcPct val="90000"/>
              </a:lnSpc>
              <a:spcAft>
                <a:spcPts val="600"/>
              </a:spcAft>
            </a:pPr>
            <a:r>
              <a:rPr lang="en-US" sz="1100" err="1"/>
              <a:t>train_test_split</a:t>
            </a:r>
            <a:endParaRPr lang="en-US" sz="1100"/>
          </a:p>
        </p:txBody>
      </p:sp>
      <p:sp>
        <p:nvSpPr>
          <p:cNvPr id="8" name="Footer Placeholder 7">
            <a:extLst>
              <a:ext uri="{FF2B5EF4-FFF2-40B4-BE49-F238E27FC236}">
                <a16:creationId xmlns:a16="http://schemas.microsoft.com/office/drawing/2014/main" id="{D0D8BBF5-F00B-6156-ECDD-194996E2B61A}"/>
              </a:ext>
            </a:extLst>
          </p:cNvPr>
          <p:cNvSpPr>
            <a:spLocks noGrp="1"/>
          </p:cNvSpPr>
          <p:nvPr>
            <p:ph type="ftr" sz="quarter" idx="17"/>
          </p:nvPr>
        </p:nvSpPr>
        <p:spPr>
          <a:xfrm rot="16200000">
            <a:off x="-678794" y="4213707"/>
            <a:ext cx="2194560" cy="283464"/>
          </a:xfrm>
        </p:spPr>
        <p:txBody>
          <a:bodyPr anchor="ctr">
            <a:normAutofit/>
          </a:bodyPr>
          <a:lstStyle/>
          <a:p>
            <a:pPr>
              <a:lnSpc>
                <a:spcPct val="90000"/>
              </a:lnSpc>
              <a:spcAft>
                <a:spcPts val="600"/>
              </a:spcAft>
            </a:pPr>
            <a:r>
              <a:rPr lang="en-US" sz="1400"/>
              <a:t>Margie's Travel</a:t>
            </a:r>
          </a:p>
        </p:txBody>
      </p:sp>
    </p:spTree>
    <p:extLst>
      <p:ext uri="{BB962C8B-B14F-4D97-AF65-F5344CB8AC3E}">
        <p14:creationId xmlns:p14="http://schemas.microsoft.com/office/powerpoint/2010/main" val="3596968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517AF5-200C-B9B1-40A6-1BAEED562D91}"/>
              </a:ext>
            </a:extLst>
          </p:cNvPr>
          <p:cNvSpPr>
            <a:spLocks noGrp="1"/>
          </p:cNvSpPr>
          <p:nvPr>
            <p:ph type="title"/>
          </p:nvPr>
        </p:nvSpPr>
        <p:spPr>
          <a:xfrm>
            <a:off x="839788" y="987426"/>
            <a:ext cx="3932237" cy="1868896"/>
          </a:xfrm>
        </p:spPr>
        <p:txBody>
          <a:bodyPr anchor="b">
            <a:normAutofit/>
          </a:bodyPr>
          <a:lstStyle/>
          <a:p>
            <a:r>
              <a:rPr lang="en-US" dirty="0"/>
              <a:t>Table of Contents</a:t>
            </a:r>
          </a:p>
        </p:txBody>
      </p:sp>
      <p:sp>
        <p:nvSpPr>
          <p:cNvPr id="4" name="Text Placeholder 3">
            <a:extLst>
              <a:ext uri="{FF2B5EF4-FFF2-40B4-BE49-F238E27FC236}">
                <a16:creationId xmlns:a16="http://schemas.microsoft.com/office/drawing/2014/main" id="{10CC1EA1-1533-A0CD-5B3C-7E0239ED6214}"/>
              </a:ext>
            </a:extLst>
          </p:cNvPr>
          <p:cNvSpPr>
            <a:spLocks noGrp="1"/>
          </p:cNvSpPr>
          <p:nvPr>
            <p:ph type="body" sz="half" idx="2"/>
          </p:nvPr>
        </p:nvSpPr>
        <p:spPr>
          <a:xfrm>
            <a:off x="839788" y="2856322"/>
            <a:ext cx="3932237" cy="3012666"/>
          </a:xfrm>
        </p:spPr>
        <p:txBody>
          <a:bodyPr>
            <a:normAutofit/>
          </a:bodyPr>
          <a:lstStyle/>
          <a:p>
            <a:r>
              <a:rPr lang="en-US"/>
              <a:t>Introduction</a:t>
            </a:r>
          </a:p>
          <a:p>
            <a:r>
              <a:rPr lang="en-US"/>
              <a:t>Obtain</a:t>
            </a:r>
          </a:p>
          <a:p>
            <a:r>
              <a:rPr lang="en-US"/>
              <a:t>SCRUB</a:t>
            </a:r>
          </a:p>
          <a:p>
            <a:r>
              <a:rPr lang="en-US"/>
              <a:t>Explore</a:t>
            </a:r>
          </a:p>
          <a:p>
            <a:r>
              <a:rPr lang="en-US"/>
              <a:t>Model</a:t>
            </a:r>
          </a:p>
          <a:p>
            <a:r>
              <a:rPr lang="en-US"/>
              <a:t>Interpret</a:t>
            </a:r>
          </a:p>
          <a:p>
            <a:r>
              <a:rPr lang="en-US"/>
              <a:t>Conclusions</a:t>
            </a:r>
          </a:p>
        </p:txBody>
      </p:sp>
      <p:pic>
        <p:nvPicPr>
          <p:cNvPr id="9" name="Picture Placeholder 8">
            <a:extLst>
              <a:ext uri="{FF2B5EF4-FFF2-40B4-BE49-F238E27FC236}">
                <a16:creationId xmlns:a16="http://schemas.microsoft.com/office/drawing/2014/main" id="{DAA23682-6EAC-6FCE-9CF1-9F512AA3CCD7}"/>
              </a:ext>
            </a:extLst>
          </p:cNvPr>
          <p:cNvPicPr>
            <a:picLocks noGrp="1" noChangeAspect="1"/>
          </p:cNvPicPr>
          <p:nvPr>
            <p:ph type="pic" idx="11"/>
          </p:nvPr>
        </p:nvPicPr>
        <p:blipFill rotWithShape="1">
          <a:blip r:embed="rId2"/>
          <a:srcRect l="767" r="768" b="1"/>
          <a:stretch/>
        </p:blipFill>
        <p:spPr>
          <a:xfrm>
            <a:off x="5180012" y="987426"/>
            <a:ext cx="6172200" cy="4873625"/>
          </a:xfrm>
          <a:noFill/>
        </p:spPr>
      </p:pic>
      <p:sp>
        <p:nvSpPr>
          <p:cNvPr id="14" name="Text Placeholder 4">
            <a:extLst>
              <a:ext uri="{FF2B5EF4-FFF2-40B4-BE49-F238E27FC236}">
                <a16:creationId xmlns:a16="http://schemas.microsoft.com/office/drawing/2014/main" id="{3ADDD5F2-C8C5-A58C-EB11-CF4488DE23CB}"/>
              </a:ext>
            </a:extLst>
          </p:cNvPr>
          <p:cNvSpPr>
            <a:spLocks noGrp="1"/>
          </p:cNvSpPr>
          <p:nvPr>
            <p:ph type="body" sz="quarter" idx="16"/>
          </p:nvPr>
        </p:nvSpPr>
        <p:spPr>
          <a:xfrm>
            <a:off x="129758" y="5998559"/>
            <a:ext cx="539496" cy="713232"/>
          </a:xfrm>
        </p:spPr>
        <p:txBody>
          <a:bodyPr/>
          <a:lstStyle/>
          <a:p>
            <a:endParaRPr lang="en-US"/>
          </a:p>
        </p:txBody>
      </p:sp>
      <p:sp>
        <p:nvSpPr>
          <p:cNvPr id="7" name="Footer Placeholder 6">
            <a:extLst>
              <a:ext uri="{FF2B5EF4-FFF2-40B4-BE49-F238E27FC236}">
                <a16:creationId xmlns:a16="http://schemas.microsoft.com/office/drawing/2014/main" id="{05F929E3-7678-ABE2-EAC1-37F6B960AE40}"/>
              </a:ext>
            </a:extLst>
          </p:cNvPr>
          <p:cNvSpPr>
            <a:spLocks noGrp="1"/>
          </p:cNvSpPr>
          <p:nvPr>
            <p:ph type="ftr" sz="quarter" idx="17"/>
          </p:nvPr>
        </p:nvSpPr>
        <p:spPr>
          <a:xfrm rot="16200000">
            <a:off x="-678794" y="4213707"/>
            <a:ext cx="2194560" cy="283464"/>
          </a:xfrm>
        </p:spPr>
        <p:txBody>
          <a:bodyPr anchor="ctr">
            <a:normAutofit/>
          </a:bodyPr>
          <a:lstStyle/>
          <a:p>
            <a:pPr>
              <a:lnSpc>
                <a:spcPct val="90000"/>
              </a:lnSpc>
              <a:spcAft>
                <a:spcPts val="600"/>
              </a:spcAft>
            </a:pPr>
            <a:r>
              <a:rPr lang="en-US" sz="1400"/>
              <a:t>MIS 637</a:t>
            </a:r>
          </a:p>
        </p:txBody>
      </p:sp>
    </p:spTree>
    <p:extLst>
      <p:ext uri="{BB962C8B-B14F-4D97-AF65-F5344CB8AC3E}">
        <p14:creationId xmlns:p14="http://schemas.microsoft.com/office/powerpoint/2010/main" val="2304085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5CD7B-C360-1438-0D0F-43AC10FC7EA8}"/>
              </a:ext>
            </a:extLst>
          </p:cNvPr>
          <p:cNvSpPr>
            <a:spLocks noGrp="1"/>
          </p:cNvSpPr>
          <p:nvPr>
            <p:ph type="title"/>
          </p:nvPr>
        </p:nvSpPr>
        <p:spPr/>
        <p:txBody>
          <a:bodyPr/>
          <a:lstStyle/>
          <a:p>
            <a:r>
              <a:rPr lang="en-US" dirty="0"/>
              <a:t>Validate Model with Forecasts for Test Data</a:t>
            </a:r>
          </a:p>
        </p:txBody>
      </p:sp>
      <p:sp>
        <p:nvSpPr>
          <p:cNvPr id="4" name="Content Placeholder 3">
            <a:extLst>
              <a:ext uri="{FF2B5EF4-FFF2-40B4-BE49-F238E27FC236}">
                <a16:creationId xmlns:a16="http://schemas.microsoft.com/office/drawing/2014/main" id="{C076DA27-FD16-034D-06B3-A21F717B64FD}"/>
              </a:ext>
            </a:extLst>
          </p:cNvPr>
          <p:cNvSpPr>
            <a:spLocks noGrp="1"/>
          </p:cNvSpPr>
          <p:nvPr>
            <p:ph sz="half" idx="2"/>
          </p:nvPr>
        </p:nvSpPr>
        <p:spPr/>
        <p:txBody>
          <a:bodyPr>
            <a:normAutofit lnSpcReduction="10000"/>
          </a:bodyPr>
          <a:lstStyle/>
          <a:p>
            <a:r>
              <a:rPr lang="en-US" dirty="0"/>
              <a:t>Here, looking at the residual information, we can see that they are very close to having a normal distribution. Additionally, there is no longer an obvious seasonality based on the correlogram and the standardized residuals. The coefficient p-values also suggest that they are statistically significant. These results suggest that the model is satisfactory to move onto validation.</a:t>
            </a:r>
          </a:p>
          <a:p>
            <a:r>
              <a:rPr lang="en-US" dirty="0"/>
              <a:t>Above, we can see that the model is able to accurately forecast data into the future. The actual observed data is well within the confidence interval of our model's forecasts.</a:t>
            </a:r>
          </a:p>
        </p:txBody>
      </p:sp>
      <p:sp>
        <p:nvSpPr>
          <p:cNvPr id="5" name="Text Placeholder 4">
            <a:extLst>
              <a:ext uri="{FF2B5EF4-FFF2-40B4-BE49-F238E27FC236}">
                <a16:creationId xmlns:a16="http://schemas.microsoft.com/office/drawing/2014/main" id="{8B204BBB-A195-B082-3B39-DDCE4DEDD3A2}"/>
              </a:ext>
            </a:extLst>
          </p:cNvPr>
          <p:cNvSpPr>
            <a:spLocks noGrp="1"/>
          </p:cNvSpPr>
          <p:nvPr>
            <p:ph type="body" sz="quarter" idx="3"/>
          </p:nvPr>
        </p:nvSpPr>
        <p:spPr/>
        <p:txBody>
          <a:bodyPr>
            <a:normAutofit/>
          </a:bodyPr>
          <a:lstStyle/>
          <a:p>
            <a:r>
              <a:rPr lang="en-US" dirty="0"/>
              <a:t>Future Predictions</a:t>
            </a:r>
          </a:p>
        </p:txBody>
      </p:sp>
      <p:sp>
        <p:nvSpPr>
          <p:cNvPr id="6" name="Content Placeholder 5">
            <a:extLst>
              <a:ext uri="{FF2B5EF4-FFF2-40B4-BE49-F238E27FC236}">
                <a16:creationId xmlns:a16="http://schemas.microsoft.com/office/drawing/2014/main" id="{D054E24F-0CF4-DF73-1B00-3B89E4F2720F}"/>
              </a:ext>
            </a:extLst>
          </p:cNvPr>
          <p:cNvSpPr>
            <a:spLocks noGrp="1"/>
          </p:cNvSpPr>
          <p:nvPr>
            <p:ph sz="quarter" idx="4"/>
          </p:nvPr>
        </p:nvSpPr>
        <p:spPr/>
        <p:txBody>
          <a:bodyPr/>
          <a:lstStyle/>
          <a:p>
            <a:pPr marL="0" indent="0">
              <a:buNone/>
            </a:pPr>
            <a:r>
              <a:rPr lang="en-US" dirty="0"/>
              <a:t>Now that we know that our model can accurately make predictions about the future electric vehicle counts in each county, we can use the same parameters to build a model on the whole observed dataset without splitting it into train/test sets.</a:t>
            </a:r>
          </a:p>
        </p:txBody>
      </p:sp>
      <p:sp>
        <p:nvSpPr>
          <p:cNvPr id="7" name="Text Placeholder 6">
            <a:extLst>
              <a:ext uri="{FF2B5EF4-FFF2-40B4-BE49-F238E27FC236}">
                <a16:creationId xmlns:a16="http://schemas.microsoft.com/office/drawing/2014/main" id="{B2E6B3FD-ACA8-F6A9-1937-A2A75C977A28}"/>
              </a:ext>
            </a:extLst>
          </p:cNvPr>
          <p:cNvSpPr>
            <a:spLocks noGrp="1"/>
          </p:cNvSpPr>
          <p:nvPr>
            <p:ph type="body" sz="quarter" idx="16"/>
          </p:nvPr>
        </p:nvSpPr>
        <p:spPr/>
        <p:txBody>
          <a:bodyPr/>
          <a:lstStyle/>
          <a:p>
            <a:endParaRPr lang="en-US"/>
          </a:p>
        </p:txBody>
      </p:sp>
      <p:sp>
        <p:nvSpPr>
          <p:cNvPr id="8" name="Footer Placeholder 7">
            <a:extLst>
              <a:ext uri="{FF2B5EF4-FFF2-40B4-BE49-F238E27FC236}">
                <a16:creationId xmlns:a16="http://schemas.microsoft.com/office/drawing/2014/main" id="{DFF5E337-77DD-BD1E-3FC3-8184D73D7870}"/>
              </a:ext>
            </a:extLst>
          </p:cNvPr>
          <p:cNvSpPr>
            <a:spLocks noGrp="1"/>
          </p:cNvSpPr>
          <p:nvPr>
            <p:ph type="ftr" sz="quarter" idx="17"/>
          </p:nvPr>
        </p:nvSpPr>
        <p:spPr/>
        <p:txBody>
          <a:bodyPr/>
          <a:lstStyle/>
          <a:p>
            <a:r>
              <a:rPr lang="en-US"/>
              <a:t>Margie's Travel</a:t>
            </a:r>
            <a:endParaRPr lang="en-US" dirty="0"/>
          </a:p>
        </p:txBody>
      </p:sp>
    </p:spTree>
    <p:extLst>
      <p:ext uri="{BB962C8B-B14F-4D97-AF65-F5344CB8AC3E}">
        <p14:creationId xmlns:p14="http://schemas.microsoft.com/office/powerpoint/2010/main" val="123651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8DF105C-E4BC-F578-5FC2-C0C45E12A17F}"/>
              </a:ext>
            </a:extLst>
          </p:cNvPr>
          <p:cNvSpPr>
            <a:spLocks noGrp="1"/>
          </p:cNvSpPr>
          <p:nvPr>
            <p:ph type="pic" sz="quarter" idx="12"/>
          </p:nvPr>
        </p:nvSpPr>
        <p:spPr>
          <a:xfrm>
            <a:off x="838200" y="386080"/>
            <a:ext cx="11353800" cy="6471920"/>
          </a:xfrm>
        </p:spPr>
        <p:txBody>
          <a:bodyPr/>
          <a:lstStyle/>
          <a:p>
            <a:endParaRPr lang="en-US"/>
          </a:p>
        </p:txBody>
      </p:sp>
      <p:sp>
        <p:nvSpPr>
          <p:cNvPr id="5" name="Text Placeholder 4">
            <a:extLst>
              <a:ext uri="{FF2B5EF4-FFF2-40B4-BE49-F238E27FC236}">
                <a16:creationId xmlns:a16="http://schemas.microsoft.com/office/drawing/2014/main" id="{BB742B3A-B22E-1A38-EEFA-E7BA04825976}"/>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04476208-A6A3-3E90-05F5-A56AA84909EE}"/>
              </a:ext>
            </a:extLst>
          </p:cNvPr>
          <p:cNvSpPr>
            <a:spLocks noGrp="1"/>
          </p:cNvSpPr>
          <p:nvPr>
            <p:ph type="ftr" sz="quarter" idx="17"/>
          </p:nvPr>
        </p:nvSpPr>
        <p:spPr/>
        <p:txBody>
          <a:bodyPr/>
          <a:lstStyle/>
          <a:p>
            <a:r>
              <a:rPr lang="en-US"/>
              <a:t>Margie's Travel</a:t>
            </a:r>
            <a:endParaRPr lang="en-US" dirty="0"/>
          </a:p>
        </p:txBody>
      </p:sp>
      <p:pic>
        <p:nvPicPr>
          <p:cNvPr id="10" name="Picture 9">
            <a:extLst>
              <a:ext uri="{FF2B5EF4-FFF2-40B4-BE49-F238E27FC236}">
                <a16:creationId xmlns:a16="http://schemas.microsoft.com/office/drawing/2014/main" id="{9988DE8E-1816-42F9-32FD-00C4C1C6D870}"/>
              </a:ext>
            </a:extLst>
          </p:cNvPr>
          <p:cNvPicPr>
            <a:picLocks noChangeAspect="1"/>
          </p:cNvPicPr>
          <p:nvPr/>
        </p:nvPicPr>
        <p:blipFill>
          <a:blip r:embed="rId2"/>
          <a:stretch>
            <a:fillRect/>
          </a:stretch>
        </p:blipFill>
        <p:spPr>
          <a:xfrm>
            <a:off x="669254" y="0"/>
            <a:ext cx="10882666" cy="6858000"/>
          </a:xfrm>
          <a:prstGeom prst="rect">
            <a:avLst/>
          </a:prstGeom>
        </p:spPr>
      </p:pic>
    </p:spTree>
    <p:extLst>
      <p:ext uri="{BB962C8B-B14F-4D97-AF65-F5344CB8AC3E}">
        <p14:creationId xmlns:p14="http://schemas.microsoft.com/office/powerpoint/2010/main" val="2602238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25D6-9AAA-85C0-EE6C-BCFD3BE5959A}"/>
              </a:ext>
            </a:extLst>
          </p:cNvPr>
          <p:cNvSpPr>
            <a:spLocks noGrp="1"/>
          </p:cNvSpPr>
          <p:nvPr>
            <p:ph type="title"/>
          </p:nvPr>
        </p:nvSpPr>
        <p:spPr/>
        <p:txBody>
          <a:bodyPr/>
          <a:lstStyle/>
          <a:p>
            <a:r>
              <a:rPr lang="en-US" dirty="0"/>
              <a:t>Future Predictions</a:t>
            </a:r>
          </a:p>
        </p:txBody>
      </p:sp>
      <p:sp>
        <p:nvSpPr>
          <p:cNvPr id="3" name="Content Placeholder 2">
            <a:extLst>
              <a:ext uri="{FF2B5EF4-FFF2-40B4-BE49-F238E27FC236}">
                <a16:creationId xmlns:a16="http://schemas.microsoft.com/office/drawing/2014/main" id="{6B3FDBC4-3741-A29C-1D8B-0A1407F64FAD}"/>
              </a:ext>
            </a:extLst>
          </p:cNvPr>
          <p:cNvSpPr>
            <a:spLocks noGrp="1"/>
          </p:cNvSpPr>
          <p:nvPr>
            <p:ph idx="1"/>
          </p:nvPr>
        </p:nvSpPr>
        <p:spPr/>
        <p:txBody>
          <a:bodyPr/>
          <a:lstStyle/>
          <a:p>
            <a:r>
              <a:rPr lang="en-US" dirty="0"/>
              <a:t>Here, looking at the residual information, we can see that they are very close to having a normal distribution. Additionally, there is no longer an obvious seasonality based on the correlogram and the standardized residuals. The coefficient p-values also suggest that they are statistically significant. These results suggest that the model is satisfactory to move onto validation.</a:t>
            </a:r>
          </a:p>
          <a:p>
            <a:r>
              <a:rPr lang="en-US" dirty="0"/>
              <a:t>Above, we can see that the model is able to accurately forecast data into the future. The actual observed data is well within the confidence interval of our model's forecasts.</a:t>
            </a:r>
          </a:p>
          <a:p>
            <a:r>
              <a:rPr lang="en-US" dirty="0"/>
              <a:t>Above we can see that the residuals for this model are less normally distributed compared to the test model. However, they are still fairly close to having a normal distribution. Additionally, there is no longer an obvious seasonality based on the correlogram and the standardized residuals. The coefficient p-values also suggest that they are statistically significant.</a:t>
            </a:r>
          </a:p>
        </p:txBody>
      </p:sp>
      <p:sp>
        <p:nvSpPr>
          <p:cNvPr id="4" name="Text Placeholder 3">
            <a:extLst>
              <a:ext uri="{FF2B5EF4-FFF2-40B4-BE49-F238E27FC236}">
                <a16:creationId xmlns:a16="http://schemas.microsoft.com/office/drawing/2014/main" id="{02EDBA3F-2D45-D965-DFB4-0FFBE8EC7DDE}"/>
              </a:ext>
            </a:extLst>
          </p:cNvPr>
          <p:cNvSpPr>
            <a:spLocks noGrp="1"/>
          </p:cNvSpPr>
          <p:nvPr>
            <p:ph type="body" sz="quarter" idx="16"/>
          </p:nvPr>
        </p:nvSpPr>
        <p:spPr/>
        <p:txBody>
          <a:bodyPr/>
          <a:lstStyle/>
          <a:p>
            <a:endParaRPr lang="en-US"/>
          </a:p>
        </p:txBody>
      </p:sp>
      <p:sp>
        <p:nvSpPr>
          <p:cNvPr id="5" name="Footer Placeholder 4">
            <a:extLst>
              <a:ext uri="{FF2B5EF4-FFF2-40B4-BE49-F238E27FC236}">
                <a16:creationId xmlns:a16="http://schemas.microsoft.com/office/drawing/2014/main" id="{BABE2DA1-E5F4-4332-1117-98E506F38111}"/>
              </a:ext>
            </a:extLst>
          </p:cNvPr>
          <p:cNvSpPr>
            <a:spLocks noGrp="1"/>
          </p:cNvSpPr>
          <p:nvPr>
            <p:ph type="ftr" sz="quarter" idx="17"/>
          </p:nvPr>
        </p:nvSpPr>
        <p:spPr/>
        <p:txBody>
          <a:bodyPr/>
          <a:lstStyle/>
          <a:p>
            <a:r>
              <a:rPr lang="en-US"/>
              <a:t>Margie's Travel</a:t>
            </a:r>
            <a:endParaRPr lang="en-US" dirty="0"/>
          </a:p>
        </p:txBody>
      </p:sp>
    </p:spTree>
    <p:extLst>
      <p:ext uri="{BB962C8B-B14F-4D97-AF65-F5344CB8AC3E}">
        <p14:creationId xmlns:p14="http://schemas.microsoft.com/office/powerpoint/2010/main" val="2371935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F5C373D-EB64-8A58-ACE4-2976C2C26071}"/>
              </a:ext>
            </a:extLst>
          </p:cNvPr>
          <p:cNvSpPr>
            <a:spLocks noGrp="1"/>
          </p:cNvSpPr>
          <p:nvPr>
            <p:ph type="title"/>
          </p:nvPr>
        </p:nvSpPr>
        <p:spPr>
          <a:xfrm>
            <a:off x="838200" y="0"/>
            <a:ext cx="10896600" cy="1226916"/>
          </a:xfrm>
        </p:spPr>
        <p:txBody>
          <a:bodyPr/>
          <a:lstStyle/>
          <a:p>
            <a:r>
              <a:rPr lang="en-US" dirty="0"/>
              <a:t>Future Predictions </a:t>
            </a:r>
          </a:p>
        </p:txBody>
      </p:sp>
      <p:pic>
        <p:nvPicPr>
          <p:cNvPr id="6" name="Picture Placeholder 5">
            <a:extLst>
              <a:ext uri="{FF2B5EF4-FFF2-40B4-BE49-F238E27FC236}">
                <a16:creationId xmlns:a16="http://schemas.microsoft.com/office/drawing/2014/main" id="{9EC0EF82-EBCF-A4CB-4BDC-D742092D1919}"/>
              </a:ext>
            </a:extLst>
          </p:cNvPr>
          <p:cNvPicPr>
            <a:picLocks noGrp="1" noChangeAspect="1"/>
          </p:cNvPicPr>
          <p:nvPr>
            <p:ph sz="quarter" idx="10"/>
          </p:nvPr>
        </p:nvPicPr>
        <p:blipFill>
          <a:blip r:embed="rId2"/>
          <a:stretch/>
        </p:blipFill>
        <p:spPr>
          <a:xfrm>
            <a:off x="3366072" y="1690688"/>
            <a:ext cx="5840855" cy="4862512"/>
          </a:xfrm>
          <a:noFill/>
        </p:spPr>
      </p:pic>
      <p:sp>
        <p:nvSpPr>
          <p:cNvPr id="18" name="Text Placeholder 3">
            <a:extLst>
              <a:ext uri="{FF2B5EF4-FFF2-40B4-BE49-F238E27FC236}">
                <a16:creationId xmlns:a16="http://schemas.microsoft.com/office/drawing/2014/main" id="{6D11CB05-3160-9CFB-6F92-6513E092DDC8}"/>
              </a:ext>
            </a:extLst>
          </p:cNvPr>
          <p:cNvSpPr>
            <a:spLocks noGrp="1"/>
          </p:cNvSpPr>
          <p:nvPr>
            <p:ph type="body" sz="quarter" idx="12"/>
          </p:nvPr>
        </p:nvSpPr>
        <p:spPr>
          <a:xfrm>
            <a:off x="838200" y="1175657"/>
            <a:ext cx="10896600" cy="320447"/>
          </a:xfrm>
        </p:spPr>
        <p:txBody>
          <a:bodyPr/>
          <a:lstStyle/>
          <a:p>
            <a:r>
              <a:rPr lang="en-US" dirty="0" err="1"/>
              <a:t>Fiitng</a:t>
            </a:r>
            <a:r>
              <a:rPr lang="en-US" dirty="0"/>
              <a:t> model to all observed data</a:t>
            </a:r>
          </a:p>
        </p:txBody>
      </p:sp>
      <p:sp>
        <p:nvSpPr>
          <p:cNvPr id="19" name="Text Placeholder 4">
            <a:extLst>
              <a:ext uri="{FF2B5EF4-FFF2-40B4-BE49-F238E27FC236}">
                <a16:creationId xmlns:a16="http://schemas.microsoft.com/office/drawing/2014/main" id="{8AE9852B-2E42-F256-89C5-DF5C1973DA37}"/>
              </a:ext>
            </a:extLst>
          </p:cNvPr>
          <p:cNvSpPr>
            <a:spLocks noGrp="1"/>
          </p:cNvSpPr>
          <p:nvPr>
            <p:ph type="body" sz="quarter" idx="16"/>
          </p:nvPr>
        </p:nvSpPr>
        <p:spPr>
          <a:xfrm>
            <a:off x="129758" y="5998559"/>
            <a:ext cx="539496" cy="713232"/>
          </a:xfrm>
        </p:spPr>
        <p:txBody>
          <a:bodyPr/>
          <a:lstStyle/>
          <a:p>
            <a:endParaRPr lang="en-US"/>
          </a:p>
        </p:txBody>
      </p:sp>
      <p:sp>
        <p:nvSpPr>
          <p:cNvPr id="4" name="Footer Placeholder 3">
            <a:extLst>
              <a:ext uri="{FF2B5EF4-FFF2-40B4-BE49-F238E27FC236}">
                <a16:creationId xmlns:a16="http://schemas.microsoft.com/office/drawing/2014/main" id="{644289DC-AA0E-6B5F-1140-5FD98A905E4A}"/>
              </a:ext>
            </a:extLst>
          </p:cNvPr>
          <p:cNvSpPr>
            <a:spLocks noGrp="1"/>
          </p:cNvSpPr>
          <p:nvPr>
            <p:ph type="ftr" sz="quarter" idx="17"/>
          </p:nvPr>
        </p:nvSpPr>
        <p:spPr>
          <a:xfrm rot="16200000">
            <a:off x="-678794" y="4213707"/>
            <a:ext cx="2194560" cy="283464"/>
          </a:xfrm>
        </p:spPr>
        <p:txBody>
          <a:bodyPr anchor="ctr">
            <a:normAutofit/>
          </a:bodyPr>
          <a:lstStyle/>
          <a:p>
            <a:pPr>
              <a:lnSpc>
                <a:spcPct val="90000"/>
              </a:lnSpc>
              <a:spcAft>
                <a:spcPts val="600"/>
              </a:spcAft>
            </a:pPr>
            <a:r>
              <a:rPr lang="en-US" sz="1400"/>
              <a:t>Margie's Travel</a:t>
            </a:r>
          </a:p>
        </p:txBody>
      </p:sp>
    </p:spTree>
    <p:extLst>
      <p:ext uri="{BB962C8B-B14F-4D97-AF65-F5344CB8AC3E}">
        <p14:creationId xmlns:p14="http://schemas.microsoft.com/office/powerpoint/2010/main" val="3557621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439756-E70E-C3F0-993E-CA305285CB8C}"/>
              </a:ext>
            </a:extLst>
          </p:cNvPr>
          <p:cNvSpPr>
            <a:spLocks noGrp="1"/>
          </p:cNvSpPr>
          <p:nvPr>
            <p:ph type="body" sz="quarter" idx="16"/>
          </p:nvPr>
        </p:nvSpPr>
        <p:spPr/>
        <p:txBody>
          <a:bodyPr/>
          <a:lstStyle/>
          <a:p>
            <a:endParaRPr lang="en-US"/>
          </a:p>
        </p:txBody>
      </p:sp>
      <p:sp>
        <p:nvSpPr>
          <p:cNvPr id="3" name="Footer Placeholder 2">
            <a:extLst>
              <a:ext uri="{FF2B5EF4-FFF2-40B4-BE49-F238E27FC236}">
                <a16:creationId xmlns:a16="http://schemas.microsoft.com/office/drawing/2014/main" id="{5886B165-F689-D3E6-C30F-B60280A9764F}"/>
              </a:ext>
            </a:extLst>
          </p:cNvPr>
          <p:cNvSpPr>
            <a:spLocks noGrp="1"/>
          </p:cNvSpPr>
          <p:nvPr>
            <p:ph type="ftr" sz="quarter" idx="17"/>
          </p:nvPr>
        </p:nvSpPr>
        <p:spPr/>
        <p:txBody>
          <a:bodyPr/>
          <a:lstStyle/>
          <a:p>
            <a:r>
              <a:rPr lang="en-US"/>
              <a:t>Margie's Travel</a:t>
            </a:r>
            <a:endParaRPr lang="en-US" dirty="0"/>
          </a:p>
        </p:txBody>
      </p:sp>
      <p:pic>
        <p:nvPicPr>
          <p:cNvPr id="5" name="Picture 4">
            <a:extLst>
              <a:ext uri="{FF2B5EF4-FFF2-40B4-BE49-F238E27FC236}">
                <a16:creationId xmlns:a16="http://schemas.microsoft.com/office/drawing/2014/main" id="{7F83F4CB-DBD7-8B5F-99DD-4EBC50DB5148}"/>
              </a:ext>
            </a:extLst>
          </p:cNvPr>
          <p:cNvPicPr>
            <a:picLocks noChangeAspect="1"/>
          </p:cNvPicPr>
          <p:nvPr/>
        </p:nvPicPr>
        <p:blipFill>
          <a:blip r:embed="rId2"/>
          <a:stretch>
            <a:fillRect/>
          </a:stretch>
        </p:blipFill>
        <p:spPr>
          <a:xfrm>
            <a:off x="1062789" y="0"/>
            <a:ext cx="10066421" cy="6858000"/>
          </a:xfrm>
          <a:prstGeom prst="rect">
            <a:avLst/>
          </a:prstGeom>
        </p:spPr>
      </p:pic>
    </p:spTree>
    <p:extLst>
      <p:ext uri="{BB962C8B-B14F-4D97-AF65-F5344CB8AC3E}">
        <p14:creationId xmlns:p14="http://schemas.microsoft.com/office/powerpoint/2010/main" val="1995509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3890-7CFB-64DB-E9E7-06DACA59FB44}"/>
              </a:ext>
            </a:extLst>
          </p:cNvPr>
          <p:cNvSpPr>
            <a:spLocks noGrp="1"/>
          </p:cNvSpPr>
          <p:nvPr>
            <p:ph type="title"/>
          </p:nvPr>
        </p:nvSpPr>
        <p:spPr>
          <a:xfrm>
            <a:off x="839788" y="365125"/>
            <a:ext cx="10515600" cy="1325563"/>
          </a:xfrm>
        </p:spPr>
        <p:txBody>
          <a:bodyPr anchor="ctr">
            <a:normAutofit/>
          </a:bodyPr>
          <a:lstStyle/>
          <a:p>
            <a:r>
              <a:rPr lang="en-US"/>
              <a:t>Conclusion</a:t>
            </a:r>
            <a:endParaRPr lang="en-US" dirty="0"/>
          </a:p>
        </p:txBody>
      </p:sp>
      <p:sp>
        <p:nvSpPr>
          <p:cNvPr id="3" name="Content Placeholder 2">
            <a:extLst>
              <a:ext uri="{FF2B5EF4-FFF2-40B4-BE49-F238E27FC236}">
                <a16:creationId xmlns:a16="http://schemas.microsoft.com/office/drawing/2014/main" id="{67BEB2EA-385B-4BAA-85CE-3FB5676AD796}"/>
              </a:ext>
            </a:extLst>
          </p:cNvPr>
          <p:cNvSpPr>
            <a:spLocks noGrp="1"/>
          </p:cNvSpPr>
          <p:nvPr>
            <p:ph sz="half" idx="2"/>
          </p:nvPr>
        </p:nvSpPr>
        <p:spPr>
          <a:xfrm>
            <a:off x="839788" y="1885361"/>
            <a:ext cx="5157787" cy="4304302"/>
          </a:xfrm>
        </p:spPr>
        <p:txBody>
          <a:bodyPr>
            <a:normAutofit/>
          </a:bodyPr>
          <a:lstStyle/>
          <a:p>
            <a:r>
              <a:rPr lang="en-US" dirty="0"/>
              <a:t>The model is predicting that the amount of electric vehicles in King County are going to keep increasing almost linearly based on the mean values. If we look at the upper confidence interval though, we can see that the increase could keep an exponential pattern.</a:t>
            </a:r>
          </a:p>
        </p:txBody>
      </p:sp>
      <p:pic>
        <p:nvPicPr>
          <p:cNvPr id="8" name="Content Placeholder 7">
            <a:extLst>
              <a:ext uri="{FF2B5EF4-FFF2-40B4-BE49-F238E27FC236}">
                <a16:creationId xmlns:a16="http://schemas.microsoft.com/office/drawing/2014/main" id="{FDA76879-DF9E-0DF3-9C50-A80B3A251AF6}"/>
              </a:ext>
            </a:extLst>
          </p:cNvPr>
          <p:cNvPicPr>
            <a:picLocks noGrp="1" noChangeAspect="1"/>
          </p:cNvPicPr>
          <p:nvPr>
            <p:ph sz="quarter" idx="4"/>
          </p:nvPr>
        </p:nvPicPr>
        <p:blipFill>
          <a:blip r:embed="rId2"/>
          <a:stretch>
            <a:fillRect/>
          </a:stretch>
        </p:blipFill>
        <p:spPr>
          <a:xfrm>
            <a:off x="6172200" y="2663968"/>
            <a:ext cx="5183188" cy="2747088"/>
          </a:xfrm>
          <a:noFill/>
        </p:spPr>
      </p:pic>
      <p:sp>
        <p:nvSpPr>
          <p:cNvPr id="17" name="Text Placeholder 4">
            <a:extLst>
              <a:ext uri="{FF2B5EF4-FFF2-40B4-BE49-F238E27FC236}">
                <a16:creationId xmlns:a16="http://schemas.microsoft.com/office/drawing/2014/main" id="{C4DF082D-2291-C692-C29A-85DE71E028CF}"/>
              </a:ext>
            </a:extLst>
          </p:cNvPr>
          <p:cNvSpPr>
            <a:spLocks noGrp="1"/>
          </p:cNvSpPr>
          <p:nvPr>
            <p:ph type="body" sz="quarter" idx="16"/>
          </p:nvPr>
        </p:nvSpPr>
        <p:spPr>
          <a:xfrm>
            <a:off x="129758" y="5998559"/>
            <a:ext cx="539496" cy="713232"/>
          </a:xfrm>
        </p:spPr>
        <p:txBody>
          <a:bodyPr/>
          <a:lstStyle/>
          <a:p>
            <a:endParaRPr lang="en-US"/>
          </a:p>
        </p:txBody>
      </p:sp>
      <p:sp>
        <p:nvSpPr>
          <p:cNvPr id="6" name="Footer Placeholder 5">
            <a:extLst>
              <a:ext uri="{FF2B5EF4-FFF2-40B4-BE49-F238E27FC236}">
                <a16:creationId xmlns:a16="http://schemas.microsoft.com/office/drawing/2014/main" id="{B7DDB11A-67A9-D583-5111-2B524551FE3D}"/>
              </a:ext>
            </a:extLst>
          </p:cNvPr>
          <p:cNvSpPr>
            <a:spLocks noGrp="1"/>
          </p:cNvSpPr>
          <p:nvPr>
            <p:ph type="ftr" sz="quarter" idx="17"/>
          </p:nvPr>
        </p:nvSpPr>
        <p:spPr>
          <a:xfrm rot="16200000">
            <a:off x="-678794" y="4213707"/>
            <a:ext cx="2194560" cy="283464"/>
          </a:xfrm>
        </p:spPr>
        <p:txBody>
          <a:bodyPr anchor="ctr">
            <a:normAutofit/>
          </a:bodyPr>
          <a:lstStyle/>
          <a:p>
            <a:pPr>
              <a:lnSpc>
                <a:spcPct val="90000"/>
              </a:lnSpc>
              <a:spcAft>
                <a:spcPts val="600"/>
              </a:spcAft>
            </a:pPr>
            <a:r>
              <a:rPr lang="en-US" sz="1400"/>
              <a:t>Margie's Travel</a:t>
            </a:r>
          </a:p>
        </p:txBody>
      </p:sp>
    </p:spTree>
    <p:extLst>
      <p:ext uri="{BB962C8B-B14F-4D97-AF65-F5344CB8AC3E}">
        <p14:creationId xmlns:p14="http://schemas.microsoft.com/office/powerpoint/2010/main" val="2399449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516E3E-5EFE-4EBE-B821-28A54E2B1169}"/>
              </a:ext>
            </a:extLst>
          </p:cNvPr>
          <p:cNvSpPr>
            <a:spLocks noGrp="1"/>
          </p:cNvSpPr>
          <p:nvPr>
            <p:ph type="title"/>
          </p:nvPr>
        </p:nvSpPr>
        <p:spPr>
          <a:xfrm>
            <a:off x="839788" y="365125"/>
            <a:ext cx="10515600" cy="1325563"/>
          </a:xfrm>
        </p:spPr>
        <p:txBody>
          <a:bodyPr anchor="ctr">
            <a:normAutofit/>
          </a:bodyPr>
          <a:lstStyle/>
          <a:p>
            <a:pPr lvl="0"/>
            <a:r>
              <a:rPr lang="en-US" dirty="0"/>
              <a:t>THANK YOU</a:t>
            </a:r>
          </a:p>
        </p:txBody>
      </p:sp>
      <p:pic>
        <p:nvPicPr>
          <p:cNvPr id="12" name="Content Placeholder 11" descr="A car charging at a charging station&#10;&#10;Description automatically generated">
            <a:extLst>
              <a:ext uri="{FF2B5EF4-FFF2-40B4-BE49-F238E27FC236}">
                <a16:creationId xmlns:a16="http://schemas.microsoft.com/office/drawing/2014/main" id="{714E15A4-C509-84DE-6F91-5D851D6A0D5A}"/>
              </a:ext>
            </a:extLst>
          </p:cNvPr>
          <p:cNvPicPr>
            <a:picLocks noGrp="1" noChangeAspect="1"/>
          </p:cNvPicPr>
          <p:nvPr>
            <p:ph sz="half" idx="2"/>
          </p:nvPr>
        </p:nvPicPr>
        <p:blipFill>
          <a:blip r:embed="rId3"/>
          <a:stretch>
            <a:fillRect/>
          </a:stretch>
        </p:blipFill>
        <p:spPr>
          <a:xfrm>
            <a:off x="839788" y="2780301"/>
            <a:ext cx="5157787" cy="2514421"/>
          </a:xfrm>
          <a:noFill/>
        </p:spPr>
      </p:pic>
      <p:sp>
        <p:nvSpPr>
          <p:cNvPr id="61" name="Text Placeholder 4">
            <a:extLst>
              <a:ext uri="{FF2B5EF4-FFF2-40B4-BE49-F238E27FC236}">
                <a16:creationId xmlns:a16="http://schemas.microsoft.com/office/drawing/2014/main" id="{E1E43F64-59CB-690A-684E-CFBE6EEE5C99}"/>
              </a:ext>
            </a:extLst>
          </p:cNvPr>
          <p:cNvSpPr>
            <a:spLocks noGrp="1"/>
          </p:cNvSpPr>
          <p:nvPr>
            <p:ph sz="quarter" idx="4"/>
          </p:nvPr>
        </p:nvSpPr>
        <p:spPr>
          <a:xfrm>
            <a:off x="6172200" y="1885361"/>
            <a:ext cx="5183188" cy="4304302"/>
          </a:xfrm>
        </p:spPr>
        <p:txBody>
          <a:bodyPr>
            <a:normAutofit/>
          </a:bodyPr>
          <a:lstStyle/>
          <a:p>
            <a:r>
              <a:rPr lang="en-US" dirty="0"/>
              <a:t>Tarun Varma Mudunuri</a:t>
            </a:r>
          </a:p>
          <a:p>
            <a:r>
              <a:rPr lang="en-US" dirty="0"/>
              <a:t>Muhammad Hamid Ahmed Dastgir</a:t>
            </a:r>
          </a:p>
          <a:p>
            <a:r>
              <a:rPr lang="en-US" dirty="0"/>
              <a:t>Ravikiran Sriram</a:t>
            </a:r>
          </a:p>
          <a:p>
            <a:r>
              <a:rPr lang="en-US" dirty="0"/>
              <a:t>Jagan Galla</a:t>
            </a:r>
          </a:p>
        </p:txBody>
      </p:sp>
      <p:sp>
        <p:nvSpPr>
          <p:cNvPr id="10" name="Text Placeholder 9">
            <a:extLst>
              <a:ext uri="{FF2B5EF4-FFF2-40B4-BE49-F238E27FC236}">
                <a16:creationId xmlns:a16="http://schemas.microsoft.com/office/drawing/2014/main" id="{A3C7B7CA-81CE-C459-DA9A-0757BF8C93BF}"/>
              </a:ext>
            </a:extLst>
          </p:cNvPr>
          <p:cNvSpPr>
            <a:spLocks noGrp="1"/>
          </p:cNvSpPr>
          <p:nvPr>
            <p:ph type="body" sz="quarter" idx="16"/>
          </p:nvPr>
        </p:nvSpPr>
        <p:spPr>
          <a:xfrm>
            <a:off x="129758" y="5998559"/>
            <a:ext cx="539496" cy="713232"/>
          </a:xfrm>
        </p:spPr>
        <p:txBody>
          <a:bodyPr anchor="ctr">
            <a:normAutofit/>
          </a:bodyPr>
          <a:lstStyle/>
          <a:p>
            <a:pPr>
              <a:lnSpc>
                <a:spcPct val="90000"/>
              </a:lnSpc>
              <a:spcAft>
                <a:spcPts val="600"/>
              </a:spcAft>
            </a:pPr>
            <a:r>
              <a:rPr lang="en-US" dirty="0"/>
              <a:t>m</a:t>
            </a:r>
            <a:endParaRPr lang="en-US"/>
          </a:p>
        </p:txBody>
      </p:sp>
      <p:sp>
        <p:nvSpPr>
          <p:cNvPr id="2" name="Footer Placeholder 1">
            <a:extLst>
              <a:ext uri="{FF2B5EF4-FFF2-40B4-BE49-F238E27FC236}">
                <a16:creationId xmlns:a16="http://schemas.microsoft.com/office/drawing/2014/main" id="{90B6D66D-E644-ABA0-47FC-58FCE0AFE62C}"/>
              </a:ext>
            </a:extLst>
          </p:cNvPr>
          <p:cNvSpPr>
            <a:spLocks noGrp="1"/>
          </p:cNvSpPr>
          <p:nvPr>
            <p:ph type="ftr" sz="quarter" idx="17"/>
          </p:nvPr>
        </p:nvSpPr>
        <p:spPr>
          <a:xfrm rot="16200000">
            <a:off x="-678794" y="4213707"/>
            <a:ext cx="2194560" cy="283464"/>
          </a:xfrm>
        </p:spPr>
        <p:txBody>
          <a:bodyPr anchor="ctr">
            <a:normAutofit/>
          </a:bodyPr>
          <a:lstStyle/>
          <a:p>
            <a:pPr>
              <a:lnSpc>
                <a:spcPct val="90000"/>
              </a:lnSpc>
              <a:spcAft>
                <a:spcPts val="600"/>
              </a:spcAft>
            </a:pPr>
            <a:r>
              <a:rPr lang="en-US" sz="1400" dirty="0"/>
              <a:t>Margie's Travel</a:t>
            </a:r>
          </a:p>
        </p:txBody>
      </p:sp>
    </p:spTree>
    <p:extLst>
      <p:ext uri="{BB962C8B-B14F-4D97-AF65-F5344CB8AC3E}">
        <p14:creationId xmlns:p14="http://schemas.microsoft.com/office/powerpoint/2010/main" val="511889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2FCB55E-59A0-A24E-82CA-C867595835BD}"/>
              </a:ext>
            </a:extLst>
          </p:cNvPr>
          <p:cNvSpPr>
            <a:spLocks noGrp="1"/>
          </p:cNvSpPr>
          <p:nvPr>
            <p:ph type="title"/>
          </p:nvPr>
        </p:nvSpPr>
        <p:spPr>
          <a:xfrm>
            <a:off x="839788" y="365125"/>
            <a:ext cx="10515600" cy="1325563"/>
          </a:xfrm>
        </p:spPr>
        <p:txBody>
          <a:bodyPr anchor="ctr">
            <a:normAutofit/>
          </a:bodyPr>
          <a:lstStyle/>
          <a:p>
            <a:r>
              <a:rPr lang="en-US" dirty="0"/>
              <a:t>Introduction</a:t>
            </a:r>
          </a:p>
        </p:txBody>
      </p:sp>
      <p:sp>
        <p:nvSpPr>
          <p:cNvPr id="21" name="Text Placeholder 20">
            <a:extLst>
              <a:ext uri="{FF2B5EF4-FFF2-40B4-BE49-F238E27FC236}">
                <a16:creationId xmlns:a16="http://schemas.microsoft.com/office/drawing/2014/main" id="{AE6AE7FB-4892-5B4E-A7DB-B0F56C1C98F7}"/>
              </a:ext>
            </a:extLst>
          </p:cNvPr>
          <p:cNvSpPr>
            <a:spLocks noGrp="1"/>
          </p:cNvSpPr>
          <p:nvPr>
            <p:ph type="body" idx="1"/>
          </p:nvPr>
        </p:nvSpPr>
        <p:spPr>
          <a:xfrm>
            <a:off x="839788" y="1681163"/>
            <a:ext cx="5157787" cy="823912"/>
          </a:xfrm>
        </p:spPr>
        <p:txBody>
          <a:bodyPr anchor="b">
            <a:normAutofit/>
          </a:bodyPr>
          <a:lstStyle/>
          <a:p>
            <a:r>
              <a:rPr lang="en-US" dirty="0"/>
              <a:t>The Problem</a:t>
            </a:r>
          </a:p>
        </p:txBody>
      </p:sp>
      <p:sp>
        <p:nvSpPr>
          <p:cNvPr id="11" name="Text Placeholder 10">
            <a:extLst>
              <a:ext uri="{FF2B5EF4-FFF2-40B4-BE49-F238E27FC236}">
                <a16:creationId xmlns:a16="http://schemas.microsoft.com/office/drawing/2014/main" id="{2DDA8123-7ECD-2A44-A629-7F2DB0D01D34}"/>
              </a:ext>
            </a:extLst>
          </p:cNvPr>
          <p:cNvSpPr>
            <a:spLocks noGrp="1"/>
          </p:cNvSpPr>
          <p:nvPr>
            <p:ph sz="half" idx="2"/>
          </p:nvPr>
        </p:nvSpPr>
        <p:spPr>
          <a:xfrm>
            <a:off x="839788" y="2505075"/>
            <a:ext cx="5157787" cy="3684588"/>
          </a:xfrm>
        </p:spPr>
        <p:txBody>
          <a:bodyPr>
            <a:normAutofit/>
          </a:bodyPr>
          <a:lstStyle/>
          <a:p>
            <a:pPr marL="0" indent="0">
              <a:buNone/>
            </a:pPr>
            <a:r>
              <a:rPr lang="en-US" sz="1700"/>
              <a:t>The U.S. is witnessing a significant shift towards electric vehicles (EVs) to combat transportation sector emissions, responsible for about 29% of the nation’s GHG emissions. With initiatives like President Biden's bipartisan infrastructure deal focusing on nationwide EV charger networks and states like California and Washington mandating EVs by 2035 and 2030, respectively, the move is gaining momentum. Major automakers are also transitioning to electric models within the next decade. This collective drive necessitates a major expansion of the current charging infrastructure to meet the expected rise in EV demand, ensuring that the infrastructure can support this green transition effectively.</a:t>
            </a:r>
          </a:p>
        </p:txBody>
      </p:sp>
      <p:sp>
        <p:nvSpPr>
          <p:cNvPr id="26" name="Text Placeholder 4">
            <a:extLst>
              <a:ext uri="{FF2B5EF4-FFF2-40B4-BE49-F238E27FC236}">
                <a16:creationId xmlns:a16="http://schemas.microsoft.com/office/drawing/2014/main" id="{BDF5E61D-78AA-17B1-BAC5-89D162548082}"/>
              </a:ext>
            </a:extLst>
          </p:cNvPr>
          <p:cNvSpPr>
            <a:spLocks noGrp="1"/>
          </p:cNvSpPr>
          <p:nvPr>
            <p:ph type="body" sz="quarter" idx="3"/>
          </p:nvPr>
        </p:nvSpPr>
        <p:spPr>
          <a:xfrm>
            <a:off x="6172200" y="1681163"/>
            <a:ext cx="5183188" cy="823912"/>
          </a:xfrm>
        </p:spPr>
        <p:txBody>
          <a:bodyPr anchor="b">
            <a:normAutofit/>
          </a:bodyPr>
          <a:lstStyle/>
          <a:p>
            <a:r>
              <a:rPr lang="en-US" sz="1900"/>
              <a:t>How will the current charging infrastructure of these states support an influx in demand for new EVs? </a:t>
            </a:r>
          </a:p>
        </p:txBody>
      </p:sp>
      <p:pic>
        <p:nvPicPr>
          <p:cNvPr id="9" name="Content Placeholder 8">
            <a:extLst>
              <a:ext uri="{FF2B5EF4-FFF2-40B4-BE49-F238E27FC236}">
                <a16:creationId xmlns:a16="http://schemas.microsoft.com/office/drawing/2014/main" id="{0900382B-D1B2-530A-3931-972FC92E9E77}"/>
              </a:ext>
            </a:extLst>
          </p:cNvPr>
          <p:cNvPicPr>
            <a:picLocks noGrp="1" noChangeAspect="1"/>
          </p:cNvPicPr>
          <p:nvPr>
            <p:ph sz="quarter" idx="4"/>
          </p:nvPr>
        </p:nvPicPr>
        <p:blipFill rotWithShape="1">
          <a:blip r:embed="rId3"/>
          <a:srcRect l="4698" r="32351" b="-1"/>
          <a:stretch/>
        </p:blipFill>
        <p:spPr>
          <a:xfrm>
            <a:off x="6172200" y="2505075"/>
            <a:ext cx="5183188" cy="3684588"/>
          </a:xfrm>
          <a:noFill/>
        </p:spPr>
      </p:pic>
      <p:sp>
        <p:nvSpPr>
          <p:cNvPr id="16" name="Text Placeholder 15">
            <a:extLst>
              <a:ext uri="{FF2B5EF4-FFF2-40B4-BE49-F238E27FC236}">
                <a16:creationId xmlns:a16="http://schemas.microsoft.com/office/drawing/2014/main" id="{F4E2D50E-1B0B-6638-B0E4-76816F24171D}"/>
              </a:ext>
            </a:extLst>
          </p:cNvPr>
          <p:cNvSpPr>
            <a:spLocks noGrp="1"/>
          </p:cNvSpPr>
          <p:nvPr>
            <p:ph type="body" sz="quarter" idx="16"/>
          </p:nvPr>
        </p:nvSpPr>
        <p:spPr>
          <a:xfrm>
            <a:off x="129758" y="5998559"/>
            <a:ext cx="539496" cy="713232"/>
          </a:xfrm>
        </p:spPr>
        <p:txBody>
          <a:bodyPr anchor="ctr">
            <a:normAutofit/>
          </a:bodyPr>
          <a:lstStyle/>
          <a:p>
            <a:pPr>
              <a:lnSpc>
                <a:spcPct val="90000"/>
              </a:lnSpc>
              <a:spcAft>
                <a:spcPts val="600"/>
              </a:spcAft>
            </a:pPr>
            <a:r>
              <a:rPr lang="en-US" dirty="0"/>
              <a:t>M</a:t>
            </a:r>
            <a:endParaRPr lang="en-US"/>
          </a:p>
        </p:txBody>
      </p:sp>
      <p:sp>
        <p:nvSpPr>
          <p:cNvPr id="2" name="Footer Placeholder 1">
            <a:extLst>
              <a:ext uri="{FF2B5EF4-FFF2-40B4-BE49-F238E27FC236}">
                <a16:creationId xmlns:a16="http://schemas.microsoft.com/office/drawing/2014/main" id="{7A62CF27-1ECA-7D2B-9D1D-B070E6B36CCA}"/>
              </a:ext>
            </a:extLst>
          </p:cNvPr>
          <p:cNvSpPr>
            <a:spLocks noGrp="1"/>
          </p:cNvSpPr>
          <p:nvPr>
            <p:ph type="ftr" sz="quarter" idx="17"/>
          </p:nvPr>
        </p:nvSpPr>
        <p:spPr>
          <a:xfrm rot="16200000">
            <a:off x="-678794" y="4213707"/>
            <a:ext cx="2194560" cy="283464"/>
          </a:xfrm>
        </p:spPr>
        <p:txBody>
          <a:bodyPr anchor="ctr">
            <a:normAutofit/>
          </a:bodyPr>
          <a:lstStyle/>
          <a:p>
            <a:pPr>
              <a:lnSpc>
                <a:spcPct val="90000"/>
              </a:lnSpc>
              <a:spcAft>
                <a:spcPts val="600"/>
              </a:spcAft>
            </a:pPr>
            <a:r>
              <a:rPr lang="en-US" sz="1400" dirty="0"/>
              <a:t>MIS 637</a:t>
            </a:r>
          </a:p>
        </p:txBody>
      </p:sp>
    </p:spTree>
    <p:extLst>
      <p:ext uri="{BB962C8B-B14F-4D97-AF65-F5344CB8AC3E}">
        <p14:creationId xmlns:p14="http://schemas.microsoft.com/office/powerpoint/2010/main" val="3957067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F7A04E8-D33E-244D-AFB2-10B9CDB5C584}"/>
              </a:ext>
            </a:extLst>
          </p:cNvPr>
          <p:cNvSpPr>
            <a:spLocks noGrp="1"/>
          </p:cNvSpPr>
          <p:nvPr>
            <p:ph type="title"/>
          </p:nvPr>
        </p:nvSpPr>
        <p:spPr>
          <a:xfrm>
            <a:off x="839788" y="365125"/>
            <a:ext cx="10515600" cy="1325563"/>
          </a:xfrm>
        </p:spPr>
        <p:txBody>
          <a:bodyPr anchor="ctr">
            <a:normAutofit/>
          </a:bodyPr>
          <a:lstStyle/>
          <a:p>
            <a:r>
              <a:rPr lang="en-US" dirty="0"/>
              <a:t>Business C </a:t>
            </a:r>
            <a:r>
              <a:rPr lang="en-US" dirty="0" err="1"/>
              <a:t>ase</a:t>
            </a:r>
            <a:endParaRPr lang="en-US" dirty="0"/>
          </a:p>
        </p:txBody>
      </p:sp>
      <p:pic>
        <p:nvPicPr>
          <p:cNvPr id="6" name="Picture 5">
            <a:extLst>
              <a:ext uri="{FF2B5EF4-FFF2-40B4-BE49-F238E27FC236}">
                <a16:creationId xmlns:a16="http://schemas.microsoft.com/office/drawing/2014/main" id="{8DAA2B1F-54F1-71D3-52AE-2D583DB18E3F}"/>
              </a:ext>
            </a:extLst>
          </p:cNvPr>
          <p:cNvPicPr>
            <a:picLocks noChangeAspect="1"/>
          </p:cNvPicPr>
          <p:nvPr/>
        </p:nvPicPr>
        <p:blipFill>
          <a:blip r:embed="rId3"/>
          <a:stretch>
            <a:fillRect/>
          </a:stretch>
        </p:blipFill>
        <p:spPr>
          <a:xfrm>
            <a:off x="839788" y="2554649"/>
            <a:ext cx="5157787" cy="2965726"/>
          </a:xfrm>
          <a:prstGeom prst="rect">
            <a:avLst/>
          </a:prstGeom>
          <a:noFill/>
        </p:spPr>
      </p:pic>
      <p:sp>
        <p:nvSpPr>
          <p:cNvPr id="16" name="Text Placeholder 10">
            <a:extLst>
              <a:ext uri="{FF2B5EF4-FFF2-40B4-BE49-F238E27FC236}">
                <a16:creationId xmlns:a16="http://schemas.microsoft.com/office/drawing/2014/main" id="{C11BD6B0-E24A-7F4B-8641-F7B254D58E89}"/>
              </a:ext>
            </a:extLst>
          </p:cNvPr>
          <p:cNvSpPr>
            <a:spLocks noGrp="1"/>
          </p:cNvSpPr>
          <p:nvPr>
            <p:ph sz="quarter" idx="4"/>
          </p:nvPr>
        </p:nvSpPr>
        <p:spPr>
          <a:xfrm>
            <a:off x="6172200" y="1885361"/>
            <a:ext cx="5183188" cy="4304302"/>
          </a:xfrm>
        </p:spPr>
        <p:txBody>
          <a:bodyPr>
            <a:normAutofit/>
          </a:bodyPr>
          <a:lstStyle/>
          <a:p>
            <a:pPr marL="0" indent="0">
              <a:buNone/>
            </a:pPr>
            <a:r>
              <a:rPr lang="en-US"/>
              <a:t>The Washington Department of Transportation is allocating $8 million towards expanding charging infrastructure from July 2021 to June 2023, presenting a lucrative opportunity for EV charging companies. By investing in Washington state, these companies can tap into government funding and capitalize on the growing demand for EV chargers. This strategic investment positions them well in a rapidly expanding market, aligning with the increasing shift towards electric vehicles.</a:t>
            </a:r>
          </a:p>
        </p:txBody>
      </p:sp>
    </p:spTree>
    <p:extLst>
      <p:ext uri="{BB962C8B-B14F-4D97-AF65-F5344CB8AC3E}">
        <p14:creationId xmlns:p14="http://schemas.microsoft.com/office/powerpoint/2010/main" val="3773683070"/>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Mountain Scape">
            <a:extLst>
              <a:ext uri="{FF2B5EF4-FFF2-40B4-BE49-F238E27FC236}">
                <a16:creationId xmlns:a16="http://schemas.microsoft.com/office/drawing/2014/main" id="{09BF8C8C-B999-7949-855D-142BC52BD6FE}"/>
              </a:ext>
            </a:extLst>
          </p:cNvPr>
          <p:cNvPicPr>
            <a:picLocks noGrp="1" noChangeAspect="1"/>
          </p:cNvPicPr>
          <p:nvPr>
            <p:ph type="pic" sz="quarter" idx="14"/>
          </p:nvPr>
        </p:nvPicPr>
        <p:blipFill>
          <a:blip r:embed="rId3"/>
          <a:srcRect t="19456" b="19456"/>
          <a:stretch/>
        </p:blipFill>
        <p:spPr>
          <a:xfrm>
            <a:off x="838200" y="3175"/>
            <a:ext cx="11353800" cy="4630738"/>
          </a:xfrm>
        </p:spPr>
      </p:pic>
      <p:sp>
        <p:nvSpPr>
          <p:cNvPr id="7" name="Title 6">
            <a:extLst>
              <a:ext uri="{FF2B5EF4-FFF2-40B4-BE49-F238E27FC236}">
                <a16:creationId xmlns:a16="http://schemas.microsoft.com/office/drawing/2014/main" id="{D67182A4-D17D-4F6A-B389-045E096E89AD}"/>
              </a:ext>
            </a:extLst>
          </p:cNvPr>
          <p:cNvSpPr>
            <a:spLocks noGrp="1"/>
          </p:cNvSpPr>
          <p:nvPr>
            <p:ph type="title"/>
          </p:nvPr>
        </p:nvSpPr>
        <p:spPr>
          <a:xfrm>
            <a:off x="838200" y="365125"/>
            <a:ext cx="10515600" cy="1325563"/>
          </a:xfrm>
        </p:spPr>
        <p:txBody>
          <a:bodyPr/>
          <a:lstStyle/>
          <a:p>
            <a:r>
              <a:rPr lang="en-US" dirty="0"/>
              <a:t>Business Problem and Obtain</a:t>
            </a:r>
          </a:p>
        </p:txBody>
      </p:sp>
      <p:sp>
        <p:nvSpPr>
          <p:cNvPr id="2" name="Footer Placeholder 1">
            <a:extLst>
              <a:ext uri="{FF2B5EF4-FFF2-40B4-BE49-F238E27FC236}">
                <a16:creationId xmlns:a16="http://schemas.microsoft.com/office/drawing/2014/main" id="{5A46B0E8-5AF0-8E61-FFA1-72B1C98E734D}"/>
              </a:ext>
            </a:extLst>
          </p:cNvPr>
          <p:cNvSpPr>
            <a:spLocks noGrp="1"/>
          </p:cNvSpPr>
          <p:nvPr>
            <p:ph type="ftr" sz="quarter" idx="17"/>
          </p:nvPr>
        </p:nvSpPr>
        <p:spPr>
          <a:xfrm rot="16200000">
            <a:off x="-678794" y="4213707"/>
            <a:ext cx="2194560" cy="283464"/>
          </a:xfrm>
        </p:spPr>
        <p:txBody>
          <a:bodyPr/>
          <a:lstStyle/>
          <a:p>
            <a:r>
              <a:rPr lang="en-US" dirty="0"/>
              <a:t>MIS 637</a:t>
            </a:r>
          </a:p>
        </p:txBody>
      </p:sp>
      <p:sp>
        <p:nvSpPr>
          <p:cNvPr id="15" name="Text Placeholder 14">
            <a:extLst>
              <a:ext uri="{FF2B5EF4-FFF2-40B4-BE49-F238E27FC236}">
                <a16:creationId xmlns:a16="http://schemas.microsoft.com/office/drawing/2014/main" id="{FF676A8E-576B-6D42-BD7D-6EE95E3DE890}"/>
              </a:ext>
            </a:extLst>
          </p:cNvPr>
          <p:cNvSpPr>
            <a:spLocks noGrp="1"/>
          </p:cNvSpPr>
          <p:nvPr>
            <p:ph type="body" idx="1"/>
          </p:nvPr>
        </p:nvSpPr>
        <p:spPr>
          <a:xfrm>
            <a:off x="1562100" y="2679700"/>
            <a:ext cx="4242611" cy="645001"/>
          </a:xfrm>
        </p:spPr>
        <p:txBody>
          <a:bodyPr/>
          <a:lstStyle/>
          <a:p>
            <a:r>
              <a:rPr lang="en-US" dirty="0"/>
              <a:t>Business Problem </a:t>
            </a:r>
          </a:p>
        </p:txBody>
      </p:sp>
      <p:sp>
        <p:nvSpPr>
          <p:cNvPr id="17" name="Content Placeholder 16">
            <a:extLst>
              <a:ext uri="{FF2B5EF4-FFF2-40B4-BE49-F238E27FC236}">
                <a16:creationId xmlns:a16="http://schemas.microsoft.com/office/drawing/2014/main" id="{ECAD5706-E9F8-6746-8560-1CC21AA84A8A}"/>
              </a:ext>
            </a:extLst>
          </p:cNvPr>
          <p:cNvSpPr>
            <a:spLocks noGrp="1"/>
          </p:cNvSpPr>
          <p:nvPr>
            <p:ph sz="half" idx="2"/>
          </p:nvPr>
        </p:nvSpPr>
        <p:spPr>
          <a:xfrm>
            <a:off x="1562100" y="3324700"/>
            <a:ext cx="4242611" cy="3304699"/>
          </a:xfrm>
        </p:spPr>
        <p:txBody>
          <a:bodyPr>
            <a:normAutofit lnSpcReduction="10000"/>
          </a:bodyPr>
          <a:lstStyle/>
          <a:p>
            <a:pPr marL="0" lvl="0" indent="0">
              <a:buNone/>
            </a:pPr>
            <a:r>
              <a:rPr lang="en-US" dirty="0"/>
              <a:t>In order to position electric vehicle chargers strategically, it is vital to model and predict the demand for electric vehicles in each county in Washington. In an effort to find counties that will have the most demand with the least amount of chargers, this analysis focuses on time series modeling of the amount of electric vehicles in the top 10 counties within Washington with the most purchases of new electric vehicles. Our goal is to recommend top 3 counties to invest in.</a:t>
            </a:r>
          </a:p>
        </p:txBody>
      </p:sp>
      <p:pic>
        <p:nvPicPr>
          <p:cNvPr id="49" name="Graphic 48" descr="Add">
            <a:extLst>
              <a:ext uri="{FF2B5EF4-FFF2-40B4-BE49-F238E27FC236}">
                <a16:creationId xmlns:a16="http://schemas.microsoft.com/office/drawing/2014/main" id="{3F34C7F2-79E3-9A4F-8CF6-041586EECA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54689" y="2791500"/>
            <a:ext cx="322500" cy="322500"/>
          </a:xfrm>
          <a:prstGeom prst="rect">
            <a:avLst/>
          </a:prstGeom>
        </p:spPr>
      </p:pic>
      <p:sp>
        <p:nvSpPr>
          <p:cNvPr id="10" name="Text Placeholder 9">
            <a:extLst>
              <a:ext uri="{FF2B5EF4-FFF2-40B4-BE49-F238E27FC236}">
                <a16:creationId xmlns:a16="http://schemas.microsoft.com/office/drawing/2014/main" id="{31D4FCDA-D49E-6548-BE42-519A15A8AFF9}"/>
              </a:ext>
            </a:extLst>
          </p:cNvPr>
          <p:cNvSpPr>
            <a:spLocks noGrp="1"/>
          </p:cNvSpPr>
          <p:nvPr>
            <p:ph type="body" sz="quarter" idx="3"/>
          </p:nvPr>
        </p:nvSpPr>
        <p:spPr>
          <a:xfrm>
            <a:off x="7467601" y="2679700"/>
            <a:ext cx="4072192" cy="645001"/>
          </a:xfrm>
        </p:spPr>
        <p:txBody>
          <a:bodyPr/>
          <a:lstStyle/>
          <a:p>
            <a:r>
              <a:rPr lang="en-US" dirty="0"/>
              <a:t>Obtain</a:t>
            </a:r>
          </a:p>
        </p:txBody>
      </p:sp>
      <p:sp>
        <p:nvSpPr>
          <p:cNvPr id="13" name="Content Placeholder 12">
            <a:extLst>
              <a:ext uri="{FF2B5EF4-FFF2-40B4-BE49-F238E27FC236}">
                <a16:creationId xmlns:a16="http://schemas.microsoft.com/office/drawing/2014/main" id="{B8E676E3-FB1C-634E-A9D8-18085C984F54}"/>
              </a:ext>
            </a:extLst>
          </p:cNvPr>
          <p:cNvSpPr>
            <a:spLocks noGrp="1"/>
          </p:cNvSpPr>
          <p:nvPr>
            <p:ph sz="quarter" idx="4"/>
          </p:nvPr>
        </p:nvSpPr>
        <p:spPr>
          <a:xfrm>
            <a:off x="7467601" y="3324700"/>
            <a:ext cx="4072192" cy="3304699"/>
          </a:xfrm>
        </p:spPr>
        <p:txBody>
          <a:bodyPr>
            <a:normAutofit fontScale="85000" lnSpcReduction="10000"/>
          </a:bodyPr>
          <a:lstStyle/>
          <a:p>
            <a:pPr lvl="0"/>
            <a:r>
              <a:rPr lang="en-US" dirty="0"/>
              <a:t>For our analysis we will be using the [electric vehicle title and registration activity data](https://data.wa.gov/Transportation/Electric-Vehicle-Title-and-Registration-Activity/rpr4-cgyd) provided by Washington state to calculate the amount of electric vehicles in each county over time. Additionally, in the Interpret section we will be looking at the [current charging infrastructure data](https://developer.nrel.gov/docs/transportation/alt-fuel-stations-v1/all/) provided by the National Renewable Energy Laboratory to find counties with the most potential for generating financial success. </a:t>
            </a:r>
          </a:p>
        </p:txBody>
      </p:sp>
    </p:spTree>
    <p:extLst>
      <p:ext uri="{BB962C8B-B14F-4D97-AF65-F5344CB8AC3E}">
        <p14:creationId xmlns:p14="http://schemas.microsoft.com/office/powerpoint/2010/main" val="2005310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9AE0A8A-2B01-FC43-AA90-88BA2A4E3F7F}"/>
              </a:ext>
            </a:extLst>
          </p:cNvPr>
          <p:cNvSpPr>
            <a:spLocks noGrp="1"/>
          </p:cNvSpPr>
          <p:nvPr>
            <p:ph type="title"/>
          </p:nvPr>
        </p:nvSpPr>
        <p:spPr>
          <a:xfrm>
            <a:off x="838200" y="0"/>
            <a:ext cx="10896600" cy="1226916"/>
          </a:xfrm>
        </p:spPr>
        <p:txBody>
          <a:bodyPr anchor="b">
            <a:normAutofit/>
          </a:bodyPr>
          <a:lstStyle/>
          <a:p>
            <a:r>
              <a:rPr lang="en-US" dirty="0"/>
              <a:t>Column Exploration</a:t>
            </a:r>
          </a:p>
        </p:txBody>
      </p:sp>
      <p:pic>
        <p:nvPicPr>
          <p:cNvPr id="7" name="Picture 6">
            <a:extLst>
              <a:ext uri="{FF2B5EF4-FFF2-40B4-BE49-F238E27FC236}">
                <a16:creationId xmlns:a16="http://schemas.microsoft.com/office/drawing/2014/main" id="{FB4E9FC6-37E4-B049-8B00-162842B3A1F7}"/>
              </a:ext>
            </a:extLst>
          </p:cNvPr>
          <p:cNvPicPr>
            <a:picLocks noChangeAspect="1"/>
          </p:cNvPicPr>
          <p:nvPr/>
        </p:nvPicPr>
        <p:blipFill>
          <a:blip r:embed="rId3"/>
          <a:stretch>
            <a:fillRect/>
          </a:stretch>
        </p:blipFill>
        <p:spPr>
          <a:xfrm>
            <a:off x="1944970" y="1690688"/>
            <a:ext cx="8683059" cy="4862512"/>
          </a:xfrm>
          <a:prstGeom prst="rect">
            <a:avLst/>
          </a:prstGeom>
          <a:noFill/>
        </p:spPr>
      </p:pic>
      <p:sp>
        <p:nvSpPr>
          <p:cNvPr id="13" name="Text Placeholder 12">
            <a:extLst>
              <a:ext uri="{FF2B5EF4-FFF2-40B4-BE49-F238E27FC236}">
                <a16:creationId xmlns:a16="http://schemas.microsoft.com/office/drawing/2014/main" id="{D8714EE5-8E15-6B41-9518-644A043BB8FC}"/>
              </a:ext>
            </a:extLst>
          </p:cNvPr>
          <p:cNvSpPr>
            <a:spLocks noGrp="1"/>
          </p:cNvSpPr>
          <p:nvPr>
            <p:ph type="body" sz="quarter" idx="12"/>
          </p:nvPr>
        </p:nvSpPr>
        <p:spPr>
          <a:xfrm>
            <a:off x="838200" y="1175657"/>
            <a:ext cx="10896600" cy="320447"/>
          </a:xfrm>
        </p:spPr>
        <p:txBody>
          <a:bodyPr anchor="ctr">
            <a:normAutofit/>
          </a:bodyPr>
          <a:lstStyle/>
          <a:p>
            <a:r>
              <a:rPr lang="en-US" dirty="0"/>
              <a:t>Dropping Columns that are for Governmental Use</a:t>
            </a:r>
          </a:p>
        </p:txBody>
      </p:sp>
      <p:sp>
        <p:nvSpPr>
          <p:cNvPr id="31" name="Text Placeholder 30">
            <a:extLst>
              <a:ext uri="{FF2B5EF4-FFF2-40B4-BE49-F238E27FC236}">
                <a16:creationId xmlns:a16="http://schemas.microsoft.com/office/drawing/2014/main" id="{3EC3ED20-CB76-1340-0B2F-8087663A25FC}"/>
              </a:ext>
            </a:extLst>
          </p:cNvPr>
          <p:cNvSpPr>
            <a:spLocks noGrp="1"/>
          </p:cNvSpPr>
          <p:nvPr>
            <p:ph type="body" sz="quarter" idx="16"/>
          </p:nvPr>
        </p:nvSpPr>
        <p:spPr>
          <a:xfrm>
            <a:off x="129758" y="5998559"/>
            <a:ext cx="539496" cy="713232"/>
          </a:xfrm>
        </p:spPr>
        <p:txBody>
          <a:bodyPr anchor="ctr">
            <a:normAutofit/>
          </a:bodyPr>
          <a:lstStyle/>
          <a:p>
            <a:pPr>
              <a:lnSpc>
                <a:spcPct val="90000"/>
              </a:lnSpc>
              <a:spcAft>
                <a:spcPts val="600"/>
              </a:spcAft>
            </a:pPr>
            <a:r>
              <a:rPr lang="en-US" dirty="0"/>
              <a:t>M</a:t>
            </a:r>
            <a:endParaRPr lang="en-US"/>
          </a:p>
        </p:txBody>
      </p:sp>
      <p:sp>
        <p:nvSpPr>
          <p:cNvPr id="2" name="Footer Placeholder 1">
            <a:extLst>
              <a:ext uri="{FF2B5EF4-FFF2-40B4-BE49-F238E27FC236}">
                <a16:creationId xmlns:a16="http://schemas.microsoft.com/office/drawing/2014/main" id="{626E21E7-B3EB-5C57-2F33-B2E161EA7426}"/>
              </a:ext>
            </a:extLst>
          </p:cNvPr>
          <p:cNvSpPr>
            <a:spLocks noGrp="1"/>
          </p:cNvSpPr>
          <p:nvPr>
            <p:ph type="ftr" sz="quarter" idx="17"/>
          </p:nvPr>
        </p:nvSpPr>
        <p:spPr>
          <a:xfrm rot="16200000">
            <a:off x="-678794" y="4213707"/>
            <a:ext cx="2194560" cy="283464"/>
          </a:xfrm>
        </p:spPr>
        <p:txBody>
          <a:bodyPr anchor="ctr">
            <a:normAutofit/>
          </a:bodyPr>
          <a:lstStyle/>
          <a:p>
            <a:pPr>
              <a:lnSpc>
                <a:spcPct val="90000"/>
              </a:lnSpc>
              <a:spcAft>
                <a:spcPts val="600"/>
              </a:spcAft>
            </a:pPr>
            <a:r>
              <a:rPr lang="en-US" sz="1400" dirty="0"/>
              <a:t>MIS 637</a:t>
            </a:r>
          </a:p>
        </p:txBody>
      </p:sp>
    </p:spTree>
    <p:extLst>
      <p:ext uri="{BB962C8B-B14F-4D97-AF65-F5344CB8AC3E}">
        <p14:creationId xmlns:p14="http://schemas.microsoft.com/office/powerpoint/2010/main" val="1183416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B58A585-52FA-4A45-B2D0-660EC2D22B31}"/>
              </a:ext>
            </a:extLst>
          </p:cNvPr>
          <p:cNvSpPr>
            <a:spLocks noGrp="1"/>
          </p:cNvSpPr>
          <p:nvPr>
            <p:ph type="title"/>
          </p:nvPr>
        </p:nvSpPr>
        <p:spPr>
          <a:xfrm>
            <a:off x="839788" y="365125"/>
            <a:ext cx="10515600" cy="1325563"/>
          </a:xfrm>
        </p:spPr>
        <p:txBody>
          <a:bodyPr anchor="ctr">
            <a:normAutofit/>
          </a:bodyPr>
          <a:lstStyle/>
          <a:p>
            <a:r>
              <a:rPr lang="en-US" dirty="0"/>
              <a:t>Dropping Columns with Redundant information</a:t>
            </a:r>
          </a:p>
        </p:txBody>
      </p:sp>
      <p:sp>
        <p:nvSpPr>
          <p:cNvPr id="12" name="Text Placeholder 11">
            <a:extLst>
              <a:ext uri="{FF2B5EF4-FFF2-40B4-BE49-F238E27FC236}">
                <a16:creationId xmlns:a16="http://schemas.microsoft.com/office/drawing/2014/main" id="{F82458FA-5D5F-6A41-B047-910858C1E142}"/>
              </a:ext>
            </a:extLst>
          </p:cNvPr>
          <p:cNvSpPr>
            <a:spLocks noGrp="1"/>
          </p:cNvSpPr>
          <p:nvPr>
            <p:ph type="body" idx="1"/>
          </p:nvPr>
        </p:nvSpPr>
        <p:spPr>
          <a:xfrm>
            <a:off x="839788" y="1681163"/>
            <a:ext cx="5157787" cy="823912"/>
          </a:xfrm>
        </p:spPr>
        <p:txBody>
          <a:bodyPr anchor="b">
            <a:normAutofit/>
          </a:bodyPr>
          <a:lstStyle/>
          <a:p>
            <a:r>
              <a:rPr lang="en-US" dirty="0"/>
              <a:t>Column Information</a:t>
            </a:r>
          </a:p>
        </p:txBody>
      </p:sp>
      <p:sp>
        <p:nvSpPr>
          <p:cNvPr id="10" name="Text Placeholder 9">
            <a:extLst>
              <a:ext uri="{FF2B5EF4-FFF2-40B4-BE49-F238E27FC236}">
                <a16:creationId xmlns:a16="http://schemas.microsoft.com/office/drawing/2014/main" id="{76C3E0A7-1C3E-0A40-AC21-1EAD4086CBB7}"/>
              </a:ext>
            </a:extLst>
          </p:cNvPr>
          <p:cNvSpPr>
            <a:spLocks noGrp="1"/>
          </p:cNvSpPr>
          <p:nvPr>
            <p:ph sz="half" idx="2"/>
          </p:nvPr>
        </p:nvSpPr>
        <p:spPr>
          <a:xfrm>
            <a:off x="839788" y="2505075"/>
            <a:ext cx="5157787" cy="3684588"/>
          </a:xfrm>
        </p:spPr>
        <p:txBody>
          <a:bodyPr>
            <a:normAutofit/>
          </a:bodyPr>
          <a:lstStyle/>
          <a:p>
            <a:r>
              <a:rPr lang="en-US" sz="1700"/>
              <a:t>Since we have the full transaction date in our index the '</a:t>
            </a:r>
            <a:r>
              <a:rPr lang="en-US" sz="1700" err="1"/>
              <a:t>transaction_year</a:t>
            </a:r>
            <a:r>
              <a:rPr lang="en-US" sz="1700"/>
              <a:t>' column is redundant. Additionally, the </a:t>
            </a:r>
            <a:r>
              <a:rPr lang="en-US" sz="1700" err="1"/>
              <a:t>date_of_vehicle_sale</a:t>
            </a:r>
            <a:r>
              <a:rPr lang="en-US" sz="1700"/>
              <a:t> column seems to be missing quite a bit of information. Where there is data, the difference between the transaction date and the actual vehicle sale seems to be around a couple weeks so the difference is not meaningful for our purposes.</a:t>
            </a:r>
          </a:p>
          <a:p>
            <a:r>
              <a:rPr lang="en-US" sz="1700"/>
              <a:t>Also, we already have the sale price of the vehicle at the time of the transaction so the base MSRP column is irrelevant. So we can go ahead and drop these columns from our </a:t>
            </a:r>
            <a:r>
              <a:rPr lang="en-US" sz="1700" err="1"/>
              <a:t>dataframe</a:t>
            </a:r>
            <a:r>
              <a:rPr lang="en-US" sz="1700"/>
              <a:t> as well. We will be keeping the rest of the columns for the time being for EDA purposes.</a:t>
            </a:r>
          </a:p>
        </p:txBody>
      </p:sp>
      <p:sp>
        <p:nvSpPr>
          <p:cNvPr id="17" name="Text Placeholder 4">
            <a:extLst>
              <a:ext uri="{FF2B5EF4-FFF2-40B4-BE49-F238E27FC236}">
                <a16:creationId xmlns:a16="http://schemas.microsoft.com/office/drawing/2014/main" id="{563A4307-1293-3C46-609D-B86C024C9427}"/>
              </a:ext>
            </a:extLst>
          </p:cNvPr>
          <p:cNvSpPr>
            <a:spLocks noGrp="1"/>
          </p:cNvSpPr>
          <p:nvPr>
            <p:ph type="body" sz="quarter" idx="3"/>
          </p:nvPr>
        </p:nvSpPr>
        <p:spPr>
          <a:xfrm>
            <a:off x="6172200" y="1681163"/>
            <a:ext cx="5183188" cy="823912"/>
          </a:xfrm>
        </p:spPr>
        <p:txBody>
          <a:bodyPr/>
          <a:lstStyle/>
          <a:p>
            <a:r>
              <a:rPr lang="en-US" dirty="0"/>
              <a:t>Columns</a:t>
            </a:r>
          </a:p>
        </p:txBody>
      </p:sp>
      <p:pic>
        <p:nvPicPr>
          <p:cNvPr id="6" name="Content Placeholder 5">
            <a:extLst>
              <a:ext uri="{FF2B5EF4-FFF2-40B4-BE49-F238E27FC236}">
                <a16:creationId xmlns:a16="http://schemas.microsoft.com/office/drawing/2014/main" id="{2E953536-9D16-5106-467D-93DCB4084C35}"/>
              </a:ext>
            </a:extLst>
          </p:cNvPr>
          <p:cNvPicPr>
            <a:picLocks noGrp="1" noChangeAspect="1"/>
          </p:cNvPicPr>
          <p:nvPr>
            <p:ph sz="quarter" idx="4"/>
          </p:nvPr>
        </p:nvPicPr>
        <p:blipFill>
          <a:blip r:embed="rId3"/>
          <a:stretch>
            <a:fillRect/>
          </a:stretch>
        </p:blipFill>
        <p:spPr>
          <a:xfrm>
            <a:off x="6172200" y="2805371"/>
            <a:ext cx="5183188" cy="3083996"/>
          </a:xfrm>
          <a:noFill/>
        </p:spPr>
      </p:pic>
      <p:sp>
        <p:nvSpPr>
          <p:cNvPr id="9" name="Text Placeholder 8">
            <a:extLst>
              <a:ext uri="{FF2B5EF4-FFF2-40B4-BE49-F238E27FC236}">
                <a16:creationId xmlns:a16="http://schemas.microsoft.com/office/drawing/2014/main" id="{B93DB58A-52A5-8A21-BB00-5C97C1276CD4}"/>
              </a:ext>
            </a:extLst>
          </p:cNvPr>
          <p:cNvSpPr>
            <a:spLocks noGrp="1"/>
          </p:cNvSpPr>
          <p:nvPr>
            <p:ph type="body" sz="quarter" idx="16"/>
          </p:nvPr>
        </p:nvSpPr>
        <p:spPr>
          <a:xfrm>
            <a:off x="129758" y="5998559"/>
            <a:ext cx="539496" cy="713232"/>
          </a:xfrm>
        </p:spPr>
        <p:txBody>
          <a:bodyPr anchor="ctr">
            <a:normAutofit/>
          </a:bodyPr>
          <a:lstStyle/>
          <a:p>
            <a:pPr>
              <a:lnSpc>
                <a:spcPct val="90000"/>
              </a:lnSpc>
              <a:spcAft>
                <a:spcPts val="600"/>
              </a:spcAft>
            </a:pPr>
            <a:r>
              <a:rPr lang="en-US" dirty="0"/>
              <a:t>m</a:t>
            </a:r>
            <a:endParaRPr lang="en-US"/>
          </a:p>
        </p:txBody>
      </p:sp>
      <p:sp>
        <p:nvSpPr>
          <p:cNvPr id="2" name="Footer Placeholder 1">
            <a:extLst>
              <a:ext uri="{FF2B5EF4-FFF2-40B4-BE49-F238E27FC236}">
                <a16:creationId xmlns:a16="http://schemas.microsoft.com/office/drawing/2014/main" id="{B3F33CE0-324F-20B5-17F7-340D4EF1AB25}"/>
              </a:ext>
            </a:extLst>
          </p:cNvPr>
          <p:cNvSpPr>
            <a:spLocks noGrp="1"/>
          </p:cNvSpPr>
          <p:nvPr>
            <p:ph type="ftr" sz="quarter" idx="17"/>
          </p:nvPr>
        </p:nvSpPr>
        <p:spPr>
          <a:xfrm rot="16200000">
            <a:off x="-678794" y="4213707"/>
            <a:ext cx="2194560" cy="283464"/>
          </a:xfrm>
        </p:spPr>
        <p:txBody>
          <a:bodyPr anchor="ctr">
            <a:normAutofit/>
          </a:bodyPr>
          <a:lstStyle/>
          <a:p>
            <a:pPr>
              <a:lnSpc>
                <a:spcPct val="90000"/>
              </a:lnSpc>
              <a:spcAft>
                <a:spcPts val="600"/>
              </a:spcAft>
            </a:pPr>
            <a:r>
              <a:rPr lang="en-US" sz="1400"/>
              <a:t>Margie's Travel</a:t>
            </a:r>
          </a:p>
        </p:txBody>
      </p:sp>
    </p:spTree>
    <p:extLst>
      <p:ext uri="{BB962C8B-B14F-4D97-AF65-F5344CB8AC3E}">
        <p14:creationId xmlns:p14="http://schemas.microsoft.com/office/powerpoint/2010/main" val="675229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87F1C6-8DA2-F77E-4402-C52E544A75C6}"/>
              </a:ext>
            </a:extLst>
          </p:cNvPr>
          <p:cNvSpPr>
            <a:spLocks noGrp="1"/>
          </p:cNvSpPr>
          <p:nvPr>
            <p:ph type="title"/>
          </p:nvPr>
        </p:nvSpPr>
        <p:spPr>
          <a:xfrm>
            <a:off x="839788" y="987426"/>
            <a:ext cx="3932237" cy="1868896"/>
          </a:xfrm>
        </p:spPr>
        <p:txBody>
          <a:bodyPr anchor="b">
            <a:normAutofit/>
          </a:bodyPr>
          <a:lstStyle/>
          <a:p>
            <a:r>
              <a:rPr lang="en-US" dirty="0"/>
              <a:t>Addressing Duplicates </a:t>
            </a:r>
          </a:p>
        </p:txBody>
      </p:sp>
      <p:pic>
        <p:nvPicPr>
          <p:cNvPr id="9" name="Picture Placeholder 8">
            <a:extLst>
              <a:ext uri="{FF2B5EF4-FFF2-40B4-BE49-F238E27FC236}">
                <a16:creationId xmlns:a16="http://schemas.microsoft.com/office/drawing/2014/main" id="{2044C58D-862F-70CA-FCAF-6FD6851A7778}"/>
              </a:ext>
            </a:extLst>
          </p:cNvPr>
          <p:cNvPicPr>
            <a:picLocks noGrp="1" noChangeAspect="1"/>
          </p:cNvPicPr>
          <p:nvPr>
            <p:ph idx="1"/>
          </p:nvPr>
        </p:nvPicPr>
        <p:blipFill rotWithShape="1">
          <a:blip r:embed="rId2"/>
          <a:srcRect r="17365" b="1"/>
          <a:stretch/>
        </p:blipFill>
        <p:spPr>
          <a:xfrm>
            <a:off x="5183188" y="987425"/>
            <a:ext cx="6172200" cy="4873625"/>
          </a:xfrm>
          <a:noFill/>
        </p:spPr>
      </p:pic>
      <p:sp>
        <p:nvSpPr>
          <p:cNvPr id="4" name="Text Placeholder 3">
            <a:extLst>
              <a:ext uri="{FF2B5EF4-FFF2-40B4-BE49-F238E27FC236}">
                <a16:creationId xmlns:a16="http://schemas.microsoft.com/office/drawing/2014/main" id="{CEC72A26-3689-0B77-220D-3DB76706D672}"/>
              </a:ext>
            </a:extLst>
          </p:cNvPr>
          <p:cNvSpPr>
            <a:spLocks noGrp="1"/>
          </p:cNvSpPr>
          <p:nvPr>
            <p:ph type="body" sz="half" idx="2"/>
          </p:nvPr>
        </p:nvSpPr>
        <p:spPr>
          <a:xfrm>
            <a:off x="839788" y="2856322"/>
            <a:ext cx="3932237" cy="3012666"/>
          </a:xfrm>
        </p:spPr>
        <p:txBody>
          <a:bodyPr>
            <a:normAutofit/>
          </a:bodyPr>
          <a:lstStyle/>
          <a:p>
            <a:r>
              <a:rPr lang="en-US" dirty="0"/>
              <a:t>Now that we have a </a:t>
            </a:r>
            <a:r>
              <a:rPr lang="en-US" dirty="0" err="1"/>
              <a:t>dataframe</a:t>
            </a:r>
            <a:r>
              <a:rPr lang="en-US" dirty="0"/>
              <a:t> that shows only the purchases of new and used cars and none of the registration information, we can go ahead and address duplicates.</a:t>
            </a:r>
          </a:p>
          <a:p>
            <a:r>
              <a:rPr lang="en-US" dirty="0"/>
              <a:t> We have 1287 rows of data that are duplicated. In order to make sure that these are indeed duplicates with no differences we will inspect a few of the vehicles below:</a:t>
            </a:r>
          </a:p>
        </p:txBody>
      </p:sp>
      <p:sp>
        <p:nvSpPr>
          <p:cNvPr id="5" name="Text Placeholder 4">
            <a:extLst>
              <a:ext uri="{FF2B5EF4-FFF2-40B4-BE49-F238E27FC236}">
                <a16:creationId xmlns:a16="http://schemas.microsoft.com/office/drawing/2014/main" id="{7380AABA-6206-7456-CA3D-6E09C4236987}"/>
              </a:ext>
            </a:extLst>
          </p:cNvPr>
          <p:cNvSpPr>
            <a:spLocks noGrp="1"/>
          </p:cNvSpPr>
          <p:nvPr>
            <p:ph type="body" sz="quarter" idx="16"/>
          </p:nvPr>
        </p:nvSpPr>
        <p:spPr>
          <a:xfrm>
            <a:off x="129758" y="5998559"/>
            <a:ext cx="539496" cy="713232"/>
          </a:xfrm>
        </p:spPr>
        <p:txBody>
          <a:bodyPr anchor="ctr">
            <a:normAutofit fontScale="92500" lnSpcReduction="10000"/>
          </a:bodyPr>
          <a:lstStyle/>
          <a:p>
            <a:pPr>
              <a:lnSpc>
                <a:spcPct val="90000"/>
              </a:lnSpc>
              <a:spcAft>
                <a:spcPts val="600"/>
              </a:spcAft>
            </a:pPr>
            <a:r>
              <a:rPr lang="en-US" sz="1100"/>
              <a:t>Exact Duplicates</a:t>
            </a:r>
          </a:p>
        </p:txBody>
      </p:sp>
      <p:sp>
        <p:nvSpPr>
          <p:cNvPr id="7" name="Footer Placeholder 6">
            <a:extLst>
              <a:ext uri="{FF2B5EF4-FFF2-40B4-BE49-F238E27FC236}">
                <a16:creationId xmlns:a16="http://schemas.microsoft.com/office/drawing/2014/main" id="{11B545C4-0121-24D2-2D36-7BCC72B9A386}"/>
              </a:ext>
            </a:extLst>
          </p:cNvPr>
          <p:cNvSpPr>
            <a:spLocks noGrp="1"/>
          </p:cNvSpPr>
          <p:nvPr>
            <p:ph type="ftr" sz="quarter" idx="17"/>
          </p:nvPr>
        </p:nvSpPr>
        <p:spPr>
          <a:xfrm rot="16200000">
            <a:off x="-678794" y="4213707"/>
            <a:ext cx="2194560" cy="283464"/>
          </a:xfrm>
        </p:spPr>
        <p:txBody>
          <a:bodyPr anchor="ctr">
            <a:normAutofit/>
          </a:bodyPr>
          <a:lstStyle/>
          <a:p>
            <a:pPr>
              <a:lnSpc>
                <a:spcPct val="90000"/>
              </a:lnSpc>
              <a:spcAft>
                <a:spcPts val="600"/>
              </a:spcAft>
            </a:pPr>
            <a:r>
              <a:rPr lang="en-US" sz="1400" dirty="0"/>
              <a:t>MIS 637</a:t>
            </a:r>
          </a:p>
        </p:txBody>
      </p:sp>
    </p:spTree>
    <p:extLst>
      <p:ext uri="{BB962C8B-B14F-4D97-AF65-F5344CB8AC3E}">
        <p14:creationId xmlns:p14="http://schemas.microsoft.com/office/powerpoint/2010/main" val="1578488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2207-3C0A-1413-FBA5-9230E5736A39}"/>
              </a:ext>
            </a:extLst>
          </p:cNvPr>
          <p:cNvSpPr>
            <a:spLocks noGrp="1"/>
          </p:cNvSpPr>
          <p:nvPr>
            <p:ph type="title"/>
          </p:nvPr>
        </p:nvSpPr>
        <p:spPr/>
        <p:txBody>
          <a:bodyPr/>
          <a:lstStyle/>
          <a:p>
            <a:r>
              <a:rPr lang="en-US" dirty="0"/>
              <a:t>Explore</a:t>
            </a:r>
          </a:p>
        </p:txBody>
      </p:sp>
      <p:sp>
        <p:nvSpPr>
          <p:cNvPr id="3" name="Text Placeholder 2">
            <a:extLst>
              <a:ext uri="{FF2B5EF4-FFF2-40B4-BE49-F238E27FC236}">
                <a16:creationId xmlns:a16="http://schemas.microsoft.com/office/drawing/2014/main" id="{834A3362-8513-F8C3-3D30-497E27619E9A}"/>
              </a:ext>
            </a:extLst>
          </p:cNvPr>
          <p:cNvSpPr>
            <a:spLocks noGrp="1"/>
          </p:cNvSpPr>
          <p:nvPr>
            <p:ph type="body" idx="1"/>
          </p:nvPr>
        </p:nvSpPr>
        <p:spPr/>
        <p:txBody>
          <a:bodyPr/>
          <a:lstStyle/>
          <a:p>
            <a:r>
              <a:rPr lang="en-US" dirty="0"/>
              <a:t>Filtering original title transactions by county</a:t>
            </a:r>
          </a:p>
        </p:txBody>
      </p:sp>
      <p:sp>
        <p:nvSpPr>
          <p:cNvPr id="4" name="Content Placeholder 3">
            <a:extLst>
              <a:ext uri="{FF2B5EF4-FFF2-40B4-BE49-F238E27FC236}">
                <a16:creationId xmlns:a16="http://schemas.microsoft.com/office/drawing/2014/main" id="{22654A75-1320-59C6-2C18-6AD8F918FF59}"/>
              </a:ext>
            </a:extLst>
          </p:cNvPr>
          <p:cNvSpPr>
            <a:spLocks noGrp="1"/>
          </p:cNvSpPr>
          <p:nvPr>
            <p:ph sz="half" idx="2"/>
          </p:nvPr>
        </p:nvSpPr>
        <p:spPr/>
        <p:txBody>
          <a:bodyPr/>
          <a:lstStyle/>
          <a:p>
            <a:r>
              <a:rPr lang="en-US" dirty="0"/>
              <a:t>The goal of our analysis is to predict the amount of new electric vehicles joining the roads for each county over time. Therefore, we are only interested in the purchases of new vehicles and not the transactions for used vehicles. The currently "used" vehicles are still going to be represented in our dataset if they were initially purchased in the state of Washington. In order to find the number of cars on the road over time, we can take the cumulative sum of the monthly "Original Title" transactions for each county and parse this information into a </a:t>
            </a:r>
            <a:r>
              <a:rPr lang="en-US" dirty="0" err="1"/>
              <a:t>dataframe</a:t>
            </a:r>
            <a:r>
              <a:rPr lang="en-US" dirty="0"/>
              <a:t>.</a:t>
            </a:r>
          </a:p>
        </p:txBody>
      </p:sp>
      <p:sp>
        <p:nvSpPr>
          <p:cNvPr id="5" name="Text Placeholder 4">
            <a:extLst>
              <a:ext uri="{FF2B5EF4-FFF2-40B4-BE49-F238E27FC236}">
                <a16:creationId xmlns:a16="http://schemas.microsoft.com/office/drawing/2014/main" id="{206B07E5-740E-E765-30DA-C9BF96C8AD65}"/>
              </a:ext>
            </a:extLst>
          </p:cNvPr>
          <p:cNvSpPr>
            <a:spLocks noGrp="1"/>
          </p:cNvSpPr>
          <p:nvPr>
            <p:ph type="body" sz="quarter" idx="3"/>
          </p:nvPr>
        </p:nvSpPr>
        <p:spPr/>
        <p:txBody>
          <a:bodyPr/>
          <a:lstStyle/>
          <a:p>
            <a:r>
              <a:rPr lang="en-US" dirty="0"/>
              <a:t>Electric vehicles on the road in Washington State Over Time</a:t>
            </a:r>
          </a:p>
        </p:txBody>
      </p:sp>
      <p:sp>
        <p:nvSpPr>
          <p:cNvPr id="6" name="Content Placeholder 5">
            <a:extLst>
              <a:ext uri="{FF2B5EF4-FFF2-40B4-BE49-F238E27FC236}">
                <a16:creationId xmlns:a16="http://schemas.microsoft.com/office/drawing/2014/main" id="{C2F1B493-6569-5E34-8DC1-5D9959E05D3B}"/>
              </a:ext>
            </a:extLst>
          </p:cNvPr>
          <p:cNvSpPr>
            <a:spLocks noGrp="1"/>
          </p:cNvSpPr>
          <p:nvPr>
            <p:ph sz="quarter" idx="4"/>
          </p:nvPr>
        </p:nvSpPr>
        <p:spPr/>
        <p:txBody>
          <a:bodyPr/>
          <a:lstStyle/>
          <a:p>
            <a:r>
              <a:rPr lang="en-US" dirty="0"/>
              <a:t>Before we take a look at the electric vehicle trends for each county, it is important to see the larger picture by looking at the statewide trend.</a:t>
            </a:r>
          </a:p>
          <a:p>
            <a:endParaRPr lang="en-US" dirty="0"/>
          </a:p>
          <a:p>
            <a:endParaRPr lang="en-US" dirty="0"/>
          </a:p>
        </p:txBody>
      </p:sp>
      <p:sp>
        <p:nvSpPr>
          <p:cNvPr id="7" name="Text Placeholder 6">
            <a:extLst>
              <a:ext uri="{FF2B5EF4-FFF2-40B4-BE49-F238E27FC236}">
                <a16:creationId xmlns:a16="http://schemas.microsoft.com/office/drawing/2014/main" id="{37EAF66D-CCD7-5483-3D77-40FB09F4CCE5}"/>
              </a:ext>
            </a:extLst>
          </p:cNvPr>
          <p:cNvSpPr>
            <a:spLocks noGrp="1"/>
          </p:cNvSpPr>
          <p:nvPr>
            <p:ph type="body" sz="quarter" idx="16"/>
          </p:nvPr>
        </p:nvSpPr>
        <p:spPr/>
        <p:txBody>
          <a:bodyPr/>
          <a:lstStyle/>
          <a:p>
            <a:endParaRPr lang="en-US"/>
          </a:p>
        </p:txBody>
      </p:sp>
      <p:sp>
        <p:nvSpPr>
          <p:cNvPr id="8" name="Footer Placeholder 7">
            <a:extLst>
              <a:ext uri="{FF2B5EF4-FFF2-40B4-BE49-F238E27FC236}">
                <a16:creationId xmlns:a16="http://schemas.microsoft.com/office/drawing/2014/main" id="{B10FE2F7-42FA-A33D-A174-91A361EBE197}"/>
              </a:ext>
            </a:extLst>
          </p:cNvPr>
          <p:cNvSpPr>
            <a:spLocks noGrp="1"/>
          </p:cNvSpPr>
          <p:nvPr>
            <p:ph type="ftr" sz="quarter" idx="17"/>
          </p:nvPr>
        </p:nvSpPr>
        <p:spPr/>
        <p:txBody>
          <a:bodyPr/>
          <a:lstStyle/>
          <a:p>
            <a:r>
              <a:rPr lang="en-US"/>
              <a:t>Margie's Travel</a:t>
            </a:r>
            <a:endParaRPr lang="en-US" dirty="0"/>
          </a:p>
        </p:txBody>
      </p:sp>
      <p:pic>
        <p:nvPicPr>
          <p:cNvPr id="10" name="Picture 9">
            <a:extLst>
              <a:ext uri="{FF2B5EF4-FFF2-40B4-BE49-F238E27FC236}">
                <a16:creationId xmlns:a16="http://schemas.microsoft.com/office/drawing/2014/main" id="{1F753170-B80C-3B1D-D3A8-2CB83B4197CA}"/>
              </a:ext>
            </a:extLst>
          </p:cNvPr>
          <p:cNvPicPr>
            <a:picLocks noChangeAspect="1"/>
          </p:cNvPicPr>
          <p:nvPr/>
        </p:nvPicPr>
        <p:blipFill>
          <a:blip r:embed="rId2"/>
          <a:stretch>
            <a:fillRect/>
          </a:stretch>
        </p:blipFill>
        <p:spPr>
          <a:xfrm>
            <a:off x="6515266" y="3998206"/>
            <a:ext cx="5183188" cy="2000353"/>
          </a:xfrm>
          <a:prstGeom prst="rect">
            <a:avLst/>
          </a:prstGeom>
        </p:spPr>
      </p:pic>
    </p:spTree>
    <p:extLst>
      <p:ext uri="{BB962C8B-B14F-4D97-AF65-F5344CB8AC3E}">
        <p14:creationId xmlns:p14="http://schemas.microsoft.com/office/powerpoint/2010/main" val="764294534"/>
      </p:ext>
    </p:extLst>
  </p:cSld>
  <p:clrMapOvr>
    <a:masterClrMapping/>
  </p:clrMapOvr>
</p:sld>
</file>

<file path=ppt/theme/theme1.xml><?xml version="1.0" encoding="utf-8"?>
<a:theme xmlns:a="http://schemas.openxmlformats.org/drawingml/2006/main" name="Office Theme">
  <a:themeElements>
    <a:clrScheme name="Custom 25">
      <a:dk1>
        <a:srgbClr val="3F3F3F"/>
      </a:dk1>
      <a:lt1>
        <a:srgbClr val="FFFFFF"/>
      </a:lt1>
      <a:dk2>
        <a:srgbClr val="000000"/>
      </a:dk2>
      <a:lt2>
        <a:srgbClr val="A5A5A5"/>
      </a:lt2>
      <a:accent1>
        <a:srgbClr val="00194C"/>
      </a:accent1>
      <a:accent2>
        <a:srgbClr val="EAB200"/>
      </a:accent2>
      <a:accent3>
        <a:srgbClr val="DDDDDD"/>
      </a:accent3>
      <a:accent4>
        <a:srgbClr val="954F72"/>
      </a:accent4>
      <a:accent5>
        <a:srgbClr val="00843B"/>
      </a:accent5>
      <a:accent6>
        <a:srgbClr val="014067"/>
      </a:accent6>
      <a:hlink>
        <a:srgbClr val="00194C"/>
      </a:hlink>
      <a:folHlink>
        <a:srgbClr val="954F72"/>
      </a:folHlink>
    </a:clrScheme>
    <a:fontScheme name="Custom 28">
      <a:majorFont>
        <a:latin typeface="Gill Sans MT"/>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avel Presentation_win32_v2" id="{1F3BE848-A059-4AF4-89B2-3C575AFD7A20}" vid="{A68E0537-505F-4C11-B0E8-DA8640CB4D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88F49E-C42F-4822-8376-318FB5D7679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4ED8A25-70CA-4AFB-A0DB-C391ACAAD2C4}">
  <ds:schemaRefs>
    <ds:schemaRef ds:uri="http://schemas.microsoft.com/sharepoint/v3/contenttype/forms"/>
  </ds:schemaRefs>
</ds:datastoreItem>
</file>

<file path=customXml/itemProps3.xml><?xml version="1.0" encoding="utf-8"?>
<ds:datastoreItem xmlns:ds="http://schemas.openxmlformats.org/officeDocument/2006/customXml" ds:itemID="{1AC5179A-B9B5-4229-BCDD-2E1CD5D344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Travel presentation</Template>
  <TotalTime>0</TotalTime>
  <Words>2024</Words>
  <Application>Microsoft Office PowerPoint</Application>
  <PresentationFormat>Widescreen</PresentationFormat>
  <Paragraphs>117</Paragraphs>
  <Slides>26</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Gill Sans MT</vt:lpstr>
      <vt:lpstr>Gill Sans Nova Light</vt:lpstr>
      <vt:lpstr>Helvetica Light</vt:lpstr>
      <vt:lpstr>Office Theme</vt:lpstr>
      <vt:lpstr>Leading the Charge: Predicting the Demand for Electric Vehicles and Chargers in Washington State</vt:lpstr>
      <vt:lpstr>Table of Contents</vt:lpstr>
      <vt:lpstr>Introduction</vt:lpstr>
      <vt:lpstr>Business C ase</vt:lpstr>
      <vt:lpstr>Business Problem and Obtain</vt:lpstr>
      <vt:lpstr>Column Exploration</vt:lpstr>
      <vt:lpstr>Dropping Columns with Redundant information</vt:lpstr>
      <vt:lpstr>Addressing Duplicates </vt:lpstr>
      <vt:lpstr>Explore</vt:lpstr>
      <vt:lpstr>Electronic vehicles on the road</vt:lpstr>
      <vt:lpstr>Electric Vehicles on the Road Over Time by County</vt:lpstr>
      <vt:lpstr>Electric Vehicles on the Road Over Time (Excluding King County)</vt:lpstr>
      <vt:lpstr>Most Purchased Car Models by County</vt:lpstr>
      <vt:lpstr>PowerPoint Presentation</vt:lpstr>
      <vt:lpstr>PowerPoint Presentation</vt:lpstr>
      <vt:lpstr>Nissan Leaf and Tesla Model 3 are the most purchased vehicles in each of these counties. Nissan Leaf was released in December 2010 and is widely considered to be the first mass-market electric vehicle. Tesla's Model 3 is a relatively lower priced luxury electric vehicle that was designed to appeal to the mass market as well. Considering these factors, it is not surprising that these vehicles are the most purchased vehicles in each county.</vt:lpstr>
      <vt:lpstr>Model - Preprocessing/ Defining Functions</vt:lpstr>
      <vt:lpstr>KinG County</vt:lpstr>
      <vt:lpstr>Electric Vehicles on the road in king county</vt:lpstr>
      <vt:lpstr>Validate Model with Forecasts for Test Data</vt:lpstr>
      <vt:lpstr>PowerPoint Presentation</vt:lpstr>
      <vt:lpstr>Future Predictions</vt:lpstr>
      <vt:lpstr>Future Predictions </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Leading the Charge: Predicting the Demand for Electric Vehicles and Chargers in Washington State</dc:title>
  <dc:creator>Tarun Varma Mudunuri</dc:creator>
  <cp:lastModifiedBy>Tarun Varma Mudunuri</cp:lastModifiedBy>
  <cp:revision>1</cp:revision>
  <dcterms:created xsi:type="dcterms:W3CDTF">2024-05-09T02:07:28Z</dcterms:created>
  <dcterms:modified xsi:type="dcterms:W3CDTF">2024-05-09T03:19:29Z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a73fd474-4f3c-44ed-88fb-5cc4bd2471bf_Enabled">
    <vt:lpwstr>true</vt:lpwstr>
  </property>
  <property fmtid="{D5CDD505-2E9C-101B-9397-08002B2CF9AE}" pid="4" name="MSIP_Label_a73fd474-4f3c-44ed-88fb-5cc4bd2471bf_SetDate">
    <vt:lpwstr>2024-05-09T03:19:22Z</vt:lpwstr>
  </property>
  <property fmtid="{D5CDD505-2E9C-101B-9397-08002B2CF9AE}" pid="5" name="MSIP_Label_a73fd474-4f3c-44ed-88fb-5cc4bd2471bf_Method">
    <vt:lpwstr>Standard</vt:lpwstr>
  </property>
  <property fmtid="{D5CDD505-2E9C-101B-9397-08002B2CF9AE}" pid="6" name="MSIP_Label_a73fd474-4f3c-44ed-88fb-5cc4bd2471bf_Name">
    <vt:lpwstr>defa4170-0d19-0005-0004-bc88714345d2</vt:lpwstr>
  </property>
  <property fmtid="{D5CDD505-2E9C-101B-9397-08002B2CF9AE}" pid="7" name="MSIP_Label_a73fd474-4f3c-44ed-88fb-5cc4bd2471bf_SiteId">
    <vt:lpwstr>8d1a69ec-03b5-4345-ae21-dad112f5fb4f</vt:lpwstr>
  </property>
  <property fmtid="{D5CDD505-2E9C-101B-9397-08002B2CF9AE}" pid="8" name="MSIP_Label_a73fd474-4f3c-44ed-88fb-5cc4bd2471bf_ActionId">
    <vt:lpwstr>fb429c86-f36e-4562-aa3c-6f9f2bb1559b</vt:lpwstr>
  </property>
  <property fmtid="{D5CDD505-2E9C-101B-9397-08002B2CF9AE}" pid="9" name="MSIP_Label_a73fd474-4f3c-44ed-88fb-5cc4bd2471bf_ContentBits">
    <vt:lpwstr>0</vt:lpwstr>
  </property>
</Properties>
</file>